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534" r:id="rId2"/>
    <p:sldId id="389" r:id="rId3"/>
    <p:sldId id="360" r:id="rId4"/>
    <p:sldId id="567" r:id="rId5"/>
    <p:sldId id="529" r:id="rId6"/>
    <p:sldId id="530" r:id="rId7"/>
    <p:sldId id="548" r:id="rId8"/>
    <p:sldId id="564" r:id="rId9"/>
    <p:sldId id="535" r:id="rId10"/>
    <p:sldId id="324" r:id="rId11"/>
    <p:sldId id="378" r:id="rId12"/>
    <p:sldId id="546" r:id="rId13"/>
    <p:sldId id="536" r:id="rId14"/>
    <p:sldId id="512" r:id="rId15"/>
    <p:sldId id="555" r:id="rId16"/>
    <p:sldId id="328" r:id="rId17"/>
    <p:sldId id="514" r:id="rId18"/>
    <p:sldId id="561" r:id="rId19"/>
    <p:sldId id="516" r:id="rId20"/>
    <p:sldId id="539" r:id="rId21"/>
    <p:sldId id="565" r:id="rId22"/>
    <p:sldId id="341" r:id="rId23"/>
    <p:sldId id="513" r:id="rId24"/>
    <p:sldId id="344" r:id="rId25"/>
    <p:sldId id="346" r:id="rId26"/>
    <p:sldId id="347" r:id="rId27"/>
    <p:sldId id="302" r:id="rId28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orient="horz" pos="414" userDrawn="1">
          <p15:clr>
            <a:srgbClr val="A4A3A4"/>
          </p15:clr>
        </p15:guide>
        <p15:guide id="4" pos="2880" userDrawn="1">
          <p15:clr>
            <a:srgbClr val="A4A3A4"/>
          </p15:clr>
        </p15:guide>
        <p15:guide id="5" pos="5670" userDrawn="1">
          <p15:clr>
            <a:srgbClr val="A4A3A4"/>
          </p15:clr>
        </p15:guide>
        <p15:guide id="6" orient="horz" pos="438" userDrawn="1">
          <p15:clr>
            <a:srgbClr val="A4A3A4"/>
          </p15:clr>
        </p15:guide>
        <p15:guide id="7" orient="horz" pos="777" userDrawn="1">
          <p15:clr>
            <a:srgbClr val="A4A3A4"/>
          </p15:clr>
        </p15:guide>
        <p15:guide id="8" pos="5488" userDrawn="1">
          <p15:clr>
            <a:srgbClr val="A4A3A4"/>
          </p15:clr>
        </p15:guide>
        <p15:guide id="9" pos="3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BEED"/>
    <a:srgbClr val="C0C0C0"/>
    <a:srgbClr val="0055FF"/>
    <a:srgbClr val="67AACD"/>
    <a:srgbClr val="4683C7"/>
    <a:srgbClr val="00CCFF"/>
    <a:srgbClr val="DFE6EC"/>
    <a:srgbClr val="F2F2F2"/>
    <a:srgbClr val="424E59"/>
    <a:srgbClr val="2EA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5214" autoAdjust="0"/>
  </p:normalViewPr>
  <p:slideViewPr>
    <p:cSldViewPr snapToGrid="0" showGuides="1">
      <p:cViewPr varScale="1">
        <p:scale>
          <a:sx n="77" d="100"/>
          <a:sy n="77" d="100"/>
        </p:scale>
        <p:origin x="1843" y="67"/>
      </p:cViewPr>
      <p:guideLst>
        <p:guide orient="horz" pos="2160"/>
        <p:guide orient="horz" pos="414"/>
        <p:guide pos="2880"/>
        <p:guide pos="5670"/>
        <p:guide orient="horz" pos="438"/>
        <p:guide orient="horz" pos="777"/>
        <p:guide pos="5488"/>
        <p:guide pos="317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40" d="100"/>
        <a:sy n="140" d="100"/>
      </p:scale>
      <p:origin x="0" y="-904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0528" cy="497524"/>
          </a:xfrm>
          <a:prstGeom prst="rect">
            <a:avLst/>
          </a:prstGeom>
        </p:spPr>
        <p:txBody>
          <a:bodyPr vert="horz" lIns="91555" tIns="45777" rIns="91555" bIns="4577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083" y="0"/>
            <a:ext cx="2950528" cy="497524"/>
          </a:xfrm>
          <a:prstGeom prst="rect">
            <a:avLst/>
          </a:prstGeom>
        </p:spPr>
        <p:txBody>
          <a:bodyPr vert="horz" lIns="91555" tIns="45777" rIns="91555" bIns="45777" rtlCol="0"/>
          <a:lstStyle>
            <a:lvl1pPr algn="r">
              <a:defRPr sz="1200"/>
            </a:lvl1pPr>
          </a:lstStyle>
          <a:p>
            <a:fld id="{527BF516-4A93-4648-8089-BDDB47B79BB1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1814"/>
            <a:ext cx="2950528" cy="497524"/>
          </a:xfrm>
          <a:prstGeom prst="rect">
            <a:avLst/>
          </a:prstGeom>
        </p:spPr>
        <p:txBody>
          <a:bodyPr vert="horz" lIns="91555" tIns="45777" rIns="91555" bIns="4577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083" y="9441814"/>
            <a:ext cx="2950528" cy="497524"/>
          </a:xfrm>
          <a:prstGeom prst="rect">
            <a:avLst/>
          </a:prstGeom>
        </p:spPr>
        <p:txBody>
          <a:bodyPr vert="horz" lIns="91555" tIns="45777" rIns="91555" bIns="45777" rtlCol="0" anchor="b"/>
          <a:lstStyle>
            <a:lvl1pPr algn="r">
              <a:defRPr sz="1200"/>
            </a:lvl1pPr>
          </a:lstStyle>
          <a:p>
            <a:fld id="{C2DD3D54-282E-4645-8A71-4129075D7A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55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50528" cy="497524"/>
          </a:xfrm>
          <a:prstGeom prst="rect">
            <a:avLst/>
          </a:prstGeom>
        </p:spPr>
        <p:txBody>
          <a:bodyPr vert="horz" lIns="91555" tIns="45777" rIns="91555" bIns="45777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083" y="0"/>
            <a:ext cx="2950528" cy="497524"/>
          </a:xfrm>
          <a:prstGeom prst="rect">
            <a:avLst/>
          </a:prstGeom>
        </p:spPr>
        <p:txBody>
          <a:bodyPr vert="horz" lIns="91555" tIns="45777" rIns="91555" bIns="45777" rtlCol="0"/>
          <a:lstStyle>
            <a:lvl1pPr algn="r">
              <a:defRPr sz="1200"/>
            </a:lvl1pPr>
          </a:lstStyle>
          <a:p>
            <a:fld id="{7CBCE8C9-FD55-4A8D-A68C-5BB82A550F8F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7040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5" tIns="45777" rIns="91555" bIns="45777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404" y="4782900"/>
            <a:ext cx="5446395" cy="3913425"/>
          </a:xfrm>
          <a:prstGeom prst="rect">
            <a:avLst/>
          </a:prstGeom>
        </p:spPr>
        <p:txBody>
          <a:bodyPr vert="horz" lIns="91555" tIns="45777" rIns="91555" bIns="45777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1814"/>
            <a:ext cx="2950528" cy="497524"/>
          </a:xfrm>
          <a:prstGeom prst="rect">
            <a:avLst/>
          </a:prstGeom>
        </p:spPr>
        <p:txBody>
          <a:bodyPr vert="horz" lIns="91555" tIns="45777" rIns="91555" bIns="45777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083" y="9441814"/>
            <a:ext cx="2950528" cy="497524"/>
          </a:xfrm>
          <a:prstGeom prst="rect">
            <a:avLst/>
          </a:prstGeom>
        </p:spPr>
        <p:txBody>
          <a:bodyPr vert="horz" lIns="91555" tIns="45777" rIns="91555" bIns="45777" rtlCol="0" anchor="b"/>
          <a:lstStyle>
            <a:lvl1pPr algn="r">
              <a:defRPr sz="1200"/>
            </a:lvl1pPr>
          </a:lstStyle>
          <a:p>
            <a:fld id="{856A19B0-564C-4FFD-BDF3-D3DBFAB01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96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A19B0-564C-4FFD-BDF3-D3DBFAB013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981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A19B0-564C-4FFD-BDF3-D3DBFAB013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47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6A19B0-564C-4FFD-BDF3-D3DBFAB013D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7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46F48-EBE1-4E8B-9F9E-F519092F1D1D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80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7048-E056-4020-B4C9-EC55FF70AEB5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584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B94F8-3FCF-411A-BE84-BA82FFCF165B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01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7528" y="6569476"/>
            <a:ext cx="2057400" cy="258536"/>
          </a:xfrm>
        </p:spPr>
        <p:txBody>
          <a:bodyPr/>
          <a:lstStyle/>
          <a:p>
            <a:fld id="{5D53635A-5E0B-4D02-8EDC-C66A9521FBB4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31949" y="6569476"/>
            <a:ext cx="3086100" cy="258536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52178" y="6569476"/>
            <a:ext cx="2057400" cy="258536"/>
          </a:xfrm>
        </p:spPr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41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17597-57EF-472F-8027-5FF16DA2C8B6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96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2BB0-00FE-4A95-8A26-AFA7A10BBCE1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02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26300-FCDB-4035-AB38-D5BFC5AFB31B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354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5D33A-FA04-4E05-97D0-5E0E29921739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3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1AC88-E68B-474F-A9A4-1CC09C58D2B9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5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8C062-5DE2-4E55-9E98-8A5A56A81FEB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61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5AA6D-ADD3-4A7C-8FD8-3E89BCB48E9F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89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7528" y="64628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FD302-6BC0-4F43-9D3C-51EB3FFED303}" type="datetime1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31949" y="646288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2178" y="646288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A7147-567B-4366-AB4E-14A23B0E3A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10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0.png"/><Relationship Id="rId3" Type="http://schemas.openxmlformats.org/officeDocument/2006/relationships/image" Target="../media/image24.png"/><Relationship Id="rId21" Type="http://schemas.openxmlformats.org/officeDocument/2006/relationships/image" Target="../media/image5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microsoft.com/office/2007/relationships/hdphoto" Target="../media/hdphoto3.wdp"/><Relationship Id="rId2" Type="http://schemas.openxmlformats.org/officeDocument/2006/relationships/image" Target="../media/image23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microsoft.com/office/2007/relationships/hdphoto" Target="../media/hdphoto2.wdp"/><Relationship Id="rId23" Type="http://schemas.openxmlformats.org/officeDocument/2006/relationships/image" Target="../media/image54.png"/><Relationship Id="rId10" Type="http://schemas.openxmlformats.org/officeDocument/2006/relationships/image" Target="../media/image44.png"/><Relationship Id="rId19" Type="http://schemas.microsoft.com/office/2007/relationships/hdphoto" Target="../media/hdphoto4.wdp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71"/>
          <a:stretch/>
        </p:blipFill>
        <p:spPr>
          <a:xfrm>
            <a:off x="5" y="0"/>
            <a:ext cx="9131295" cy="6876332"/>
          </a:xfrm>
        </p:spPr>
      </p:pic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5BAC3DB6-0A36-4DCE-BAE0-881D6AF3B556}"/>
              </a:ext>
            </a:extLst>
          </p:cNvPr>
          <p:cNvSpPr/>
          <p:nvPr/>
        </p:nvSpPr>
        <p:spPr>
          <a:xfrm rot="10800000" flipV="1">
            <a:off x="5308599" y="4622800"/>
            <a:ext cx="3842203" cy="225353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1841560" y="6465391"/>
            <a:ext cx="6797615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969" indent="-130969" algn="r" latinLnBrk="0">
              <a:lnSpc>
                <a:spcPct val="100000"/>
              </a:lnSpc>
              <a:defRPr/>
            </a:pPr>
            <a:r>
              <a:rPr lang="en-US" altLang="ko-KR" sz="8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© 2020 by </a:t>
            </a:r>
            <a:r>
              <a:rPr lang="ko-KR" altLang="en-US" sz="8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㈜위컨설팅 </a:t>
            </a:r>
            <a:r>
              <a:rPr lang="en-US" altLang="ko-KR" sz="8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</a:p>
        </p:txBody>
      </p:sp>
      <p:pic>
        <p:nvPicPr>
          <p:cNvPr id="1026" name="그림 1" descr="image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97" y="5934750"/>
            <a:ext cx="1772566" cy="53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CF3B7B-562B-437B-9778-3AEBA4001D74}"/>
              </a:ext>
            </a:extLst>
          </p:cNvPr>
          <p:cNvSpPr txBox="1"/>
          <p:nvPr/>
        </p:nvSpPr>
        <p:spPr>
          <a:xfrm>
            <a:off x="926291" y="1746919"/>
            <a:ext cx="7610247" cy="112896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en-US" altLang="ko-KR" sz="2400" b="1" spc="-14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2400" b="1" spc="-14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년도 </a:t>
            </a:r>
            <a:r>
              <a:rPr lang="en-US" altLang="ko-KR" sz="2400" b="1" spc="-14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2400" b="1" spc="-14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융합클러스터 </a:t>
            </a:r>
            <a:r>
              <a:rPr lang="en-US" altLang="ko-KR" sz="2400" b="1" spc="-14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2.0</a:t>
            </a:r>
            <a:r>
              <a:rPr lang="ko-KR" altLang="en-US" sz="2400" b="1" spc="-14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新서비스 상용화 지원사업</a:t>
            </a:r>
            <a:r>
              <a:rPr lang="en-US" altLang="ko-KR" sz="2400" b="1" spc="-14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SW</a:t>
            </a:r>
            <a:r>
              <a:rPr lang="ko-KR" altLang="en-US" sz="2400" b="1" spc="-143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품질관리 컨설팅 계획</a:t>
            </a:r>
            <a:endParaRPr lang="ko-KR" altLang="en-US" sz="24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48713F32-4117-4FF4-98F0-B10B21349AFC}"/>
              </a:ext>
            </a:extLst>
          </p:cNvPr>
          <p:cNvSpPr/>
          <p:nvPr/>
        </p:nvSpPr>
        <p:spPr>
          <a:xfrm rot="5400000" flipH="1">
            <a:off x="215901" y="4076697"/>
            <a:ext cx="2590797" cy="3276600"/>
          </a:xfrm>
          <a:prstGeom prst="rtTriangl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859682E-39A2-4CCF-B1CF-89BAB5D6256E}"/>
              </a:ext>
            </a:extLst>
          </p:cNvPr>
          <p:cNvSpPr/>
          <p:nvPr/>
        </p:nvSpPr>
        <p:spPr>
          <a:xfrm rot="10800000" flipH="1" flipV="1">
            <a:off x="0" y="3619499"/>
            <a:ext cx="3961060" cy="3238499"/>
          </a:xfrm>
          <a:prstGeom prst="rtTriangle">
            <a:avLst/>
          </a:prstGeom>
          <a:solidFill>
            <a:srgbClr val="0055FF">
              <a:alpha val="9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6" name="직각 삼각형 15">
            <a:extLst>
              <a:ext uri="{FF2B5EF4-FFF2-40B4-BE49-F238E27FC236}">
                <a16:creationId xmlns:a16="http://schemas.microsoft.com/office/drawing/2014/main" id="{5BAC3DB6-0A36-4DCE-BAE0-881D6AF3B556}"/>
              </a:ext>
            </a:extLst>
          </p:cNvPr>
          <p:cNvSpPr/>
          <p:nvPr/>
        </p:nvSpPr>
        <p:spPr>
          <a:xfrm rot="10800000" flipH="1" flipV="1">
            <a:off x="0" y="5257800"/>
            <a:ext cx="3961060" cy="1600200"/>
          </a:xfrm>
          <a:prstGeom prst="rtTriangle">
            <a:avLst/>
          </a:prstGeom>
          <a:solidFill>
            <a:srgbClr val="4E20A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8713F32-4117-4FF4-98F0-B10B21349AFC}"/>
              </a:ext>
            </a:extLst>
          </p:cNvPr>
          <p:cNvSpPr/>
          <p:nvPr/>
        </p:nvSpPr>
        <p:spPr>
          <a:xfrm rot="16200000" flipH="1" flipV="1">
            <a:off x="-2274494" y="2246643"/>
            <a:ext cx="6885852" cy="2336855"/>
          </a:xfrm>
          <a:prstGeom prst="rtTriangl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81B029F-2152-48E9-9D6A-734BBDE6B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175" y="117892"/>
            <a:ext cx="2376000" cy="4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88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상세 추진 방안 </a:t>
            </a:r>
          </a:p>
        </p:txBody>
      </p:sp>
      <p:grpSp>
        <p:nvGrpSpPr>
          <p:cNvPr id="181" name="그룹 180"/>
          <p:cNvGrpSpPr/>
          <p:nvPr/>
        </p:nvGrpSpPr>
        <p:grpSpPr>
          <a:xfrm>
            <a:off x="222962" y="707466"/>
            <a:ext cx="8695064" cy="579317"/>
            <a:chOff x="196936" y="900686"/>
            <a:chExt cx="8695064" cy="579317"/>
          </a:xfrm>
        </p:grpSpPr>
        <p:sp>
          <p:nvSpPr>
            <p:cNvPr id="182" name="직사각형 181"/>
            <p:cNvSpPr/>
            <p:nvPr/>
          </p:nvSpPr>
          <p:spPr>
            <a:xfrm>
              <a:off x="252000" y="900686"/>
              <a:ext cx="8640000" cy="579317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1000">
                  <a:schemeClr val="bg1"/>
                </a:gs>
                <a:gs pos="89000">
                  <a:srgbClr val="FDFDFD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solidFill>
                <a:srgbClr val="1C254F"/>
              </a:solidFill>
              <a:prstDash val="solid"/>
            </a:ln>
            <a:effectLst>
              <a:outerShdw blurRad="381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450" algn="ctr">
                <a:lnSpc>
                  <a:spcPct val="130000"/>
                </a:lnSpc>
              </a:pPr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36" y="976757"/>
              <a:ext cx="1059097" cy="432000"/>
            </a:xfrm>
            <a:prstGeom prst="rect">
              <a:avLst/>
            </a:prstGeom>
          </p:spPr>
        </p:pic>
        <p:sp>
          <p:nvSpPr>
            <p:cNvPr id="184" name="TextBox 84"/>
            <p:cNvSpPr txBox="1">
              <a:spLocks noChangeArrowheads="1"/>
            </p:cNvSpPr>
            <p:nvPr/>
          </p:nvSpPr>
          <p:spPr bwMode="auto">
            <a:xfrm>
              <a:off x="1425683" y="1050915"/>
              <a:ext cx="6140680" cy="2788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맞춤형 컨설팅 및 품질 교육</a:t>
              </a: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432042" y="1031212"/>
              <a:ext cx="61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300" b="1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defRPr>
              </a:lvl1pPr>
            </a:lstStyle>
            <a:p>
              <a:r>
                <a:rPr lang="ko-KR" altLang="en-US" dirty="0">
                  <a:latin typeface="+mj-ea"/>
                  <a:ea typeface="+mj-ea"/>
                </a:rPr>
                <a:t>전략</a:t>
              </a:r>
              <a:r>
                <a:rPr lang="en-US" altLang="ko-KR" dirty="0">
                  <a:latin typeface="+mj-ea"/>
                  <a:ea typeface="+mj-ea"/>
                </a:rPr>
                <a:t>1</a:t>
              </a:r>
              <a:endParaRPr lang="ko-KR" altLang="en-US" sz="1500" dirty="0">
                <a:latin typeface="+mj-ea"/>
                <a:ea typeface="+mj-ea"/>
              </a:endParaRPr>
            </a:p>
          </p:txBody>
        </p:sp>
      </p:grpSp>
      <p:sp>
        <p:nvSpPr>
          <p:cNvPr id="186" name="내용 개체 틀 4"/>
          <p:cNvSpPr txBox="1">
            <a:spLocks/>
          </p:cNvSpPr>
          <p:nvPr/>
        </p:nvSpPr>
        <p:spPr>
          <a:xfrm>
            <a:off x="180470" y="1411142"/>
            <a:ext cx="8640000" cy="454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171450" indent="-1714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Blip>
                <a:blip r:embed="rId4"/>
              </a:buBlip>
              <a:defRPr sz="1100"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ko-KR" altLang="en-US" sz="1500" spc="160" dirty="0" err="1">
                <a:cs typeface="Arial" panose="020B0604020202020204" pitchFamily="34" charset="0"/>
              </a:rPr>
              <a:t>제안사가</a:t>
            </a:r>
            <a:r>
              <a:rPr lang="ko-KR" altLang="en-US" sz="1500" spc="160" dirty="0">
                <a:cs typeface="Arial" panose="020B0604020202020204" pitchFamily="34" charset="0"/>
              </a:rPr>
              <a:t> 보유한 </a:t>
            </a:r>
            <a:r>
              <a:rPr lang="en-US" altLang="ko-KR" sz="1500" spc="160" dirty="0">
                <a:cs typeface="Arial" panose="020B0604020202020204" pitchFamily="34" charset="0"/>
              </a:rPr>
              <a:t>‘</a:t>
            </a:r>
            <a:r>
              <a:rPr lang="ko-KR" altLang="en-US" sz="1500" spc="160" dirty="0">
                <a:cs typeface="Arial" panose="020B0604020202020204" pitchFamily="34" charset="0"/>
              </a:rPr>
              <a:t>품질관리 프레임워크</a:t>
            </a:r>
            <a:r>
              <a:rPr lang="en-US" altLang="ko-KR" sz="1500" spc="160" dirty="0">
                <a:cs typeface="Arial" panose="020B0604020202020204" pitchFamily="34" charset="0"/>
              </a:rPr>
              <a:t>’</a:t>
            </a:r>
            <a:r>
              <a:rPr lang="ko-KR" altLang="en-US" sz="1500" spc="160" dirty="0">
                <a:cs typeface="Arial" panose="020B0604020202020204" pitchFamily="34" charset="0"/>
              </a:rPr>
              <a:t>를 기반으로 기업 품질 역량 수준 등을 </a:t>
            </a:r>
            <a:r>
              <a:rPr lang="en-US" altLang="ko-KR" sz="1500" spc="160" dirty="0">
                <a:cs typeface="Arial" panose="020B0604020202020204" pitchFamily="34" charset="0"/>
              </a:rPr>
              <a:t>       </a:t>
            </a:r>
            <a:r>
              <a:rPr lang="ko-KR" altLang="en-US" sz="1500" spc="160" dirty="0">
                <a:cs typeface="Arial" panose="020B0604020202020204" pitchFamily="34" charset="0"/>
              </a:rPr>
              <a:t>고려하여 기업별 맞춤형 컨설팅 제공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D877817-952A-466B-80E2-DDFC2C3BB0F7}"/>
              </a:ext>
            </a:extLst>
          </p:cNvPr>
          <p:cNvGrpSpPr/>
          <p:nvPr/>
        </p:nvGrpSpPr>
        <p:grpSpPr>
          <a:xfrm>
            <a:off x="234646" y="2099731"/>
            <a:ext cx="10336838" cy="4472519"/>
            <a:chOff x="234646" y="2099731"/>
            <a:chExt cx="10336838" cy="4472519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57A3142-66BE-4C3E-84BE-11DD5C66A5E7}"/>
                </a:ext>
              </a:extLst>
            </p:cNvPr>
            <p:cNvSpPr/>
            <p:nvPr/>
          </p:nvSpPr>
          <p:spPr>
            <a:xfrm>
              <a:off x="4622245" y="2789444"/>
              <a:ext cx="4251677" cy="23890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dist="254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36000" tIns="36000" rIns="36000" bIns="36000" numCol="1" spcCol="36000" anchor="ctr">
              <a:normAutofit/>
            </a:bodyPr>
            <a:lstStyle/>
            <a:p>
              <a:endParaRPr lang="ko-KR" altLang="en-US" sz="1000" b="1" spc="-15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모서리가 둥근 직사각형 258">
              <a:extLst>
                <a:ext uri="{FF2B5EF4-FFF2-40B4-BE49-F238E27FC236}">
                  <a16:creationId xmlns:a16="http://schemas.microsoft.com/office/drawing/2014/main" id="{E3D72248-945D-4A43-A2E6-58FC9B5C787B}"/>
                </a:ext>
              </a:extLst>
            </p:cNvPr>
            <p:cNvSpPr/>
            <p:nvPr/>
          </p:nvSpPr>
          <p:spPr>
            <a:xfrm>
              <a:off x="4687594" y="5405107"/>
              <a:ext cx="4000522" cy="107794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10">
              <a:extLst>
                <a:ext uri="{FF2B5EF4-FFF2-40B4-BE49-F238E27FC236}">
                  <a16:creationId xmlns:a16="http://schemas.microsoft.com/office/drawing/2014/main" id="{A8A97355-8B45-440C-94F8-9890B71062AA}"/>
                </a:ext>
              </a:extLst>
            </p:cNvPr>
            <p:cNvSpPr/>
            <p:nvPr/>
          </p:nvSpPr>
          <p:spPr>
            <a:xfrm>
              <a:off x="297425" y="5405107"/>
              <a:ext cx="4000522" cy="1094201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EF820ED-B9CF-4CB6-BBC2-8E2463A7CF3E}"/>
                </a:ext>
              </a:extLst>
            </p:cNvPr>
            <p:cNvCxnSpPr>
              <a:cxnSpLocks/>
            </p:cNvCxnSpPr>
            <p:nvPr/>
          </p:nvCxnSpPr>
          <p:spPr>
            <a:xfrm>
              <a:off x="4500470" y="2521059"/>
              <a:ext cx="0" cy="4051191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그룹 2">
              <a:extLst>
                <a:ext uri="{FF2B5EF4-FFF2-40B4-BE49-F238E27FC236}">
                  <a16:creationId xmlns:a16="http://schemas.microsoft.com/office/drawing/2014/main" id="{7FF1EFEA-9917-49D1-B2EB-CA832A1185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4646" y="2099731"/>
              <a:ext cx="8639997" cy="351421"/>
              <a:chOff x="333375" y="2339677"/>
              <a:chExt cx="3767138" cy="278464"/>
            </a:xfrm>
            <a:solidFill>
              <a:srgbClr val="1E2855"/>
            </a:solidFill>
          </p:grpSpPr>
          <p:grpSp>
            <p:nvGrpSpPr>
              <p:cNvPr id="56" name="그룹 3">
                <a:extLst>
                  <a:ext uri="{FF2B5EF4-FFF2-40B4-BE49-F238E27FC236}">
                    <a16:creationId xmlns:a16="http://schemas.microsoft.com/office/drawing/2014/main" id="{F6AF787B-8D76-43A7-8638-F94FA8CADE7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375" y="2339677"/>
                <a:ext cx="3767138" cy="278464"/>
                <a:chOff x="333375" y="2133600"/>
                <a:chExt cx="3766792" cy="278464"/>
              </a:xfrm>
              <a:grpFill/>
            </p:grpSpPr>
            <p:sp>
              <p:nvSpPr>
                <p:cNvPr id="62" name="AutoShape 107">
                  <a:extLst>
                    <a:ext uri="{FF2B5EF4-FFF2-40B4-BE49-F238E27FC236}">
                      <a16:creationId xmlns:a16="http://schemas.microsoft.com/office/drawing/2014/main" id="{86A98163-D96F-44A8-A65F-E20E33DCD0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3375" y="2133600"/>
                  <a:ext cx="3766792" cy="278464"/>
                </a:xfrm>
                <a:prstGeom prst="round2SameRect">
                  <a:avLst/>
                </a:prstGeom>
                <a:grpFill/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/>
                  <a:endParaRPr lang="ko-KR" altLang="en-US" b="0" dirty="0">
                    <a:latin typeface="+mj-ea"/>
                    <a:ea typeface="+mj-ea"/>
                  </a:endParaRPr>
                </a:p>
              </p:txBody>
            </p:sp>
            <p:sp>
              <p:nvSpPr>
                <p:cNvPr id="63" name="Rectangle 127">
                  <a:extLst>
                    <a:ext uri="{FF2B5EF4-FFF2-40B4-BE49-F238E27FC236}">
                      <a16:creationId xmlns:a16="http://schemas.microsoft.com/office/drawing/2014/main" id="{FBF20032-D603-4A1F-9266-BDF4B1974F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8086" y="2133600"/>
                  <a:ext cx="962081" cy="250825"/>
                </a:xfrm>
                <a:prstGeom prst="round2SameRect">
                  <a:avLst/>
                </a:prstGeom>
                <a:grp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latinLnBrk="0"/>
                  <a:endParaRPr lang="ko-KR" altLang="en-US" b="0" dirty="0">
                    <a:latin typeface="+mj-ea"/>
                    <a:ea typeface="+mj-ea"/>
                  </a:endParaRPr>
                </a:p>
              </p:txBody>
            </p:sp>
          </p:grpSp>
          <p:sp>
            <p:nvSpPr>
              <p:cNvPr id="57" name="TextBox 70">
                <a:extLst>
                  <a:ext uri="{FF2B5EF4-FFF2-40B4-BE49-F238E27FC236}">
                    <a16:creationId xmlns:a16="http://schemas.microsoft.com/office/drawing/2014/main" id="{BC5FCA03-815A-4CE3-A268-5C81984331D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446132" y="2386139"/>
                <a:ext cx="3541625" cy="191755"/>
              </a:xfrm>
              <a:prstGeom prst="round2SameRect">
                <a:avLst/>
              </a:prstGeom>
              <a:grpFill/>
              <a:ln w="9525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 latinLnBrk="0"/>
                <a:r>
                  <a:rPr lang="ko-KR" altLang="en-US" sz="1500" b="1" spc="-80" dirty="0">
                    <a:solidFill>
                      <a:schemeClr val="bg1"/>
                    </a:solidFill>
                    <a:latin typeface="+mj-ea"/>
                    <a:ea typeface="+mj-ea"/>
                  </a:rPr>
                  <a:t>맞춤형 컨설팅</a:t>
                </a:r>
              </a:p>
            </p:txBody>
          </p:sp>
        </p:grp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836F990-9A4A-49DE-B4B1-BE4C0B9275DC}"/>
                </a:ext>
              </a:extLst>
            </p:cNvPr>
            <p:cNvSpPr/>
            <p:nvPr/>
          </p:nvSpPr>
          <p:spPr>
            <a:xfrm>
              <a:off x="1516622" y="5794775"/>
              <a:ext cx="2700000" cy="180000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요구사항정의서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기능명세서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요구사항추적표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등  </a:t>
              </a: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E6BDBD4-9B66-4EB6-B51B-67784552935C}"/>
                </a:ext>
              </a:extLst>
            </p:cNvPr>
            <p:cNvSpPr/>
            <p:nvPr/>
          </p:nvSpPr>
          <p:spPr>
            <a:xfrm>
              <a:off x="1521013" y="6010445"/>
              <a:ext cx="2700000" cy="180000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개발방법론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코딩룰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정적분석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인스펙션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 등</a:t>
              </a:r>
            </a:p>
          </p:txBody>
        </p:sp>
        <p:sp>
          <p:nvSpPr>
            <p:cNvPr id="66" name="모서리가 둥근 직사각형 310">
              <a:extLst>
                <a:ext uri="{FF2B5EF4-FFF2-40B4-BE49-F238E27FC236}">
                  <a16:creationId xmlns:a16="http://schemas.microsoft.com/office/drawing/2014/main" id="{448FDFF4-BC24-4292-81DD-9C797104C08D}"/>
                </a:ext>
              </a:extLst>
            </p:cNvPr>
            <p:cNvSpPr/>
            <p:nvPr/>
          </p:nvSpPr>
          <p:spPr>
            <a:xfrm>
              <a:off x="352096" y="5307321"/>
              <a:ext cx="3088441" cy="21582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1000" b="1" kern="0" spc="-50" dirty="0">
                  <a:latin typeface="+mj-ea"/>
                  <a:ea typeface="+mj-ea"/>
                </a:rPr>
                <a:t>품질 역량을 고려한 개발 단계별 맞춤형 컨설팅 </a:t>
              </a:r>
            </a:p>
          </p:txBody>
        </p:sp>
        <p:sp>
          <p:nvSpPr>
            <p:cNvPr id="67" name="모서리가 둥근 직사각형 313">
              <a:extLst>
                <a:ext uri="{FF2B5EF4-FFF2-40B4-BE49-F238E27FC236}">
                  <a16:creationId xmlns:a16="http://schemas.microsoft.com/office/drawing/2014/main" id="{C2E10099-FFE5-478B-9F6F-4BFFFB2EC9C1}"/>
                </a:ext>
              </a:extLst>
            </p:cNvPr>
            <p:cNvSpPr/>
            <p:nvPr/>
          </p:nvSpPr>
          <p:spPr>
            <a:xfrm>
              <a:off x="283212" y="2521059"/>
              <a:ext cx="2906979" cy="216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1000" b="1" kern="0" spc="-50" dirty="0">
                  <a:latin typeface="+mj-ea"/>
                  <a:ea typeface="+mj-ea"/>
                </a:rPr>
                <a:t>품질관리 프레임워크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800A7742-3CC6-4D22-85DE-220FE5765DE0}"/>
                </a:ext>
              </a:extLst>
            </p:cNvPr>
            <p:cNvSpPr/>
            <p:nvPr/>
          </p:nvSpPr>
          <p:spPr>
            <a:xfrm>
              <a:off x="297425" y="2770324"/>
              <a:ext cx="4000522" cy="23890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63500" dist="254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none" lIns="36000" tIns="36000" rIns="36000" bIns="36000" numCol="1" spcCol="36000" anchor="ctr">
              <a:normAutofit/>
            </a:bodyPr>
            <a:lstStyle/>
            <a:p>
              <a:endParaRPr lang="ko-KR" altLang="en-US" sz="1000" b="1" spc="-150">
                <a:solidFill>
                  <a:srgbClr val="000000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6AC131D-2961-45B2-854B-47F37BC7045C}"/>
                </a:ext>
              </a:extLst>
            </p:cNvPr>
            <p:cNvSpPr/>
            <p:nvPr/>
          </p:nvSpPr>
          <p:spPr>
            <a:xfrm>
              <a:off x="1516622" y="6226114"/>
              <a:ext cx="2700000" cy="180000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테스트 방법론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테스트 환경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결함관리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 등</a:t>
              </a:r>
            </a:p>
          </p:txBody>
        </p:sp>
        <p:sp>
          <p:nvSpPr>
            <p:cNvPr id="76" name="오각형 67">
              <a:extLst>
                <a:ext uri="{FF2B5EF4-FFF2-40B4-BE49-F238E27FC236}">
                  <a16:creationId xmlns:a16="http://schemas.microsoft.com/office/drawing/2014/main" id="{F46A1127-18E6-47C7-8D2F-547EF5ACCC67}"/>
                </a:ext>
              </a:extLst>
            </p:cNvPr>
            <p:cNvSpPr/>
            <p:nvPr/>
          </p:nvSpPr>
          <p:spPr>
            <a:xfrm>
              <a:off x="395508" y="5793519"/>
              <a:ext cx="1033200" cy="180000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분석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설계 단계</a:t>
              </a:r>
            </a:p>
          </p:txBody>
        </p:sp>
        <p:sp>
          <p:nvSpPr>
            <p:cNvPr id="94" name="오각형 67">
              <a:extLst>
                <a:ext uri="{FF2B5EF4-FFF2-40B4-BE49-F238E27FC236}">
                  <a16:creationId xmlns:a16="http://schemas.microsoft.com/office/drawing/2014/main" id="{DFF1659F-EA28-48D2-B83F-8D043CFFE5EC}"/>
                </a:ext>
              </a:extLst>
            </p:cNvPr>
            <p:cNvSpPr/>
            <p:nvPr/>
          </p:nvSpPr>
          <p:spPr>
            <a:xfrm>
              <a:off x="395508" y="6010445"/>
              <a:ext cx="1033200" cy="180000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구현 단계</a:t>
              </a:r>
            </a:p>
          </p:txBody>
        </p:sp>
        <p:sp>
          <p:nvSpPr>
            <p:cNvPr id="95" name="오각형 67">
              <a:extLst>
                <a:ext uri="{FF2B5EF4-FFF2-40B4-BE49-F238E27FC236}">
                  <a16:creationId xmlns:a16="http://schemas.microsoft.com/office/drawing/2014/main" id="{1D221190-7CE7-4344-ABEB-E09D2EE2A28D}"/>
                </a:ext>
              </a:extLst>
            </p:cNvPr>
            <p:cNvSpPr/>
            <p:nvPr/>
          </p:nvSpPr>
          <p:spPr>
            <a:xfrm>
              <a:off x="395509" y="6226114"/>
              <a:ext cx="1033200" cy="180000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테스트 단계</a:t>
              </a:r>
            </a:p>
          </p:txBody>
        </p:sp>
        <p:sp>
          <p:nvSpPr>
            <p:cNvPr id="97" name="모서리가 둥근 직사각형 257">
              <a:extLst>
                <a:ext uri="{FF2B5EF4-FFF2-40B4-BE49-F238E27FC236}">
                  <a16:creationId xmlns:a16="http://schemas.microsoft.com/office/drawing/2014/main" id="{C9669570-9DA3-4FB0-B5D9-64118742A9D7}"/>
                </a:ext>
              </a:extLst>
            </p:cNvPr>
            <p:cNvSpPr/>
            <p:nvPr/>
          </p:nvSpPr>
          <p:spPr>
            <a:xfrm>
              <a:off x="4721210" y="5307141"/>
              <a:ext cx="2906979" cy="216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txBody>
            <a:bodyPr wrap="none" anchor="ctr"/>
            <a:lstStyle/>
            <a:p>
              <a:pPr algn="ctr" eaLnBrk="0" latinLnBrk="0" hangingPunct="0"/>
              <a:r>
                <a:rPr lang="ko-KR" altLang="en-US" sz="1000" b="1" kern="0" spc="-50" dirty="0">
                  <a:latin typeface="+mj-ea"/>
                  <a:ea typeface="+mj-ea"/>
                </a:rPr>
                <a:t>유사 과제 경험 기반 맞춤형 컨설팅 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7280AF8-F143-4922-B4FC-F560B7A696F6}"/>
                </a:ext>
              </a:extLst>
            </p:cNvPr>
            <p:cNvSpPr txBox="1"/>
            <p:nvPr/>
          </p:nvSpPr>
          <p:spPr>
            <a:xfrm>
              <a:off x="5892397" y="6161724"/>
              <a:ext cx="108306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j-ea"/>
                  <a:ea typeface="+mj-ea"/>
                </a:rPr>
                <a:t>&lt;</a:t>
              </a:r>
              <a:r>
                <a:rPr lang="ko-KR" altLang="en-US" sz="800" dirty="0">
                  <a:latin typeface="+mj-ea"/>
                  <a:ea typeface="+mj-ea"/>
                </a:rPr>
                <a:t>유사 과제 경험</a:t>
              </a:r>
              <a:r>
                <a:rPr lang="en-US" altLang="ko-KR" sz="800" dirty="0">
                  <a:latin typeface="+mj-ea"/>
                  <a:ea typeface="+mj-ea"/>
                </a:rPr>
                <a:t>&gt;</a:t>
              </a:r>
              <a:endParaRPr lang="ko-KR" altLang="en-US" sz="800" dirty="0">
                <a:latin typeface="+mj-ea"/>
                <a:ea typeface="+mj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C08BF3F-05DA-49BF-9C71-2CCC42867F77}"/>
                </a:ext>
              </a:extLst>
            </p:cNvPr>
            <p:cNvSpPr txBox="1"/>
            <p:nvPr/>
          </p:nvSpPr>
          <p:spPr>
            <a:xfrm>
              <a:off x="4755296" y="6161724"/>
              <a:ext cx="10830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>
                  <a:latin typeface="+mj-ea"/>
                  <a:ea typeface="+mj-ea"/>
                </a:rPr>
                <a:t>&lt;‘2020</a:t>
              </a:r>
              <a:r>
                <a:rPr lang="ko-KR" altLang="en-US" sz="800" dirty="0">
                  <a:latin typeface="+mj-ea"/>
                  <a:ea typeface="+mj-ea"/>
                </a:rPr>
                <a:t>년도 </a:t>
              </a:r>
              <a:r>
                <a:rPr lang="en-US" altLang="ko-KR" sz="800" dirty="0">
                  <a:latin typeface="+mj-ea"/>
                  <a:ea typeface="+mj-ea"/>
                </a:rPr>
                <a:t>SW   </a:t>
              </a:r>
              <a:r>
                <a:rPr lang="ko-KR" altLang="en-US" sz="800" dirty="0">
                  <a:latin typeface="+mj-ea"/>
                  <a:ea typeface="+mj-ea"/>
                </a:rPr>
                <a:t>융합클러스터 </a:t>
              </a:r>
              <a:r>
                <a:rPr lang="en-US" altLang="ko-KR" sz="800" dirty="0">
                  <a:latin typeface="+mj-ea"/>
                  <a:ea typeface="+mj-ea"/>
                </a:rPr>
                <a:t>&gt;</a:t>
              </a:r>
              <a:endParaRPr lang="ko-KR" altLang="en-US" sz="800" dirty="0">
                <a:latin typeface="+mj-ea"/>
                <a:ea typeface="+mj-ea"/>
              </a:endParaRP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BF06149-AD64-466B-9790-F99CEB791103}"/>
                </a:ext>
              </a:extLst>
            </p:cNvPr>
            <p:cNvGrpSpPr/>
            <p:nvPr/>
          </p:nvGrpSpPr>
          <p:grpSpPr>
            <a:xfrm>
              <a:off x="5811169" y="5904366"/>
              <a:ext cx="108000" cy="108000"/>
              <a:chOff x="4895850" y="2812453"/>
              <a:chExt cx="252000" cy="252000"/>
            </a:xfrm>
          </p:grpSpPr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FD22CC2B-7D16-44BC-AB39-510AB3D79D54}"/>
                  </a:ext>
                </a:extLst>
              </p:cNvPr>
              <p:cNvCxnSpPr/>
              <p:nvPr/>
            </p:nvCxnSpPr>
            <p:spPr>
              <a:xfrm>
                <a:off x="4895850" y="2938453"/>
                <a:ext cx="252000" cy="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412C14FD-930A-4E44-BA2D-50275A52D928}"/>
                  </a:ext>
                </a:extLst>
              </p:cNvPr>
              <p:cNvCxnSpPr/>
              <p:nvPr/>
            </p:nvCxnSpPr>
            <p:spPr>
              <a:xfrm>
                <a:off x="5021850" y="2812453"/>
                <a:ext cx="0" cy="252000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6" name="Picture 11" descr="화살표">
              <a:extLst>
                <a:ext uri="{FF2B5EF4-FFF2-40B4-BE49-F238E27FC236}">
                  <a16:creationId xmlns:a16="http://schemas.microsoft.com/office/drawing/2014/main" id="{7B0B7E37-E8FB-4B35-958F-B6791191C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-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35315" y="5805574"/>
              <a:ext cx="252542" cy="302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45F1F691-1EC7-4ADD-979E-9C568A2A0E43}"/>
                </a:ext>
              </a:extLst>
            </p:cNvPr>
            <p:cNvSpPr/>
            <p:nvPr/>
          </p:nvSpPr>
          <p:spPr>
            <a:xfrm>
              <a:off x="7326659" y="5757102"/>
              <a:ext cx="1161326" cy="384791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품질관리 컨설팅</a:t>
              </a:r>
              <a:endParaRPr lang="en-US" altLang="ko-KR" sz="8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방향 수립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9A380BA-2423-458A-B33D-ADE9416D2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5390" y="2845739"/>
              <a:ext cx="4191185" cy="2019497"/>
            </a:xfrm>
            <a:prstGeom prst="rect">
              <a:avLst/>
            </a:prstGeom>
          </p:spPr>
        </p:pic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18B4CFCB-0442-4236-9DAF-0B4B2267CAB6}"/>
                </a:ext>
              </a:extLst>
            </p:cNvPr>
            <p:cNvSpPr/>
            <p:nvPr/>
          </p:nvSpPr>
          <p:spPr>
            <a:xfrm>
              <a:off x="6975459" y="4789820"/>
              <a:ext cx="3596025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96803" indent="-96803"/>
              <a:r>
                <a:rPr lang="en-US" altLang="ko-KR" sz="800" dirty="0">
                  <a:solidFill>
                    <a:prstClr val="black"/>
                  </a:solidFill>
                  <a:latin typeface="+mj-ea"/>
                  <a:ea typeface="+mj-ea"/>
                </a:rPr>
                <a:t>* </a:t>
              </a:r>
              <a:r>
                <a:rPr lang="ko-KR" altLang="en-US" sz="800" dirty="0">
                  <a:solidFill>
                    <a:prstClr val="black"/>
                  </a:solidFill>
                  <a:latin typeface="+mj-ea"/>
                  <a:ea typeface="+mj-ea"/>
                </a:rPr>
                <a:t>전자정부사업 품질관리 매뉴얼 발췌</a:t>
              </a:r>
              <a:endParaRPr lang="en-US" altLang="ko-KR" sz="800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sp>
          <p:nvSpPr>
            <p:cNvPr id="120" name="모서리가 둥근 직사각형 310">
              <a:extLst>
                <a:ext uri="{FF2B5EF4-FFF2-40B4-BE49-F238E27FC236}">
                  <a16:creationId xmlns:a16="http://schemas.microsoft.com/office/drawing/2014/main" id="{BCBB8B04-D547-42A1-9A12-E91385B88FB4}"/>
                </a:ext>
              </a:extLst>
            </p:cNvPr>
            <p:cNvSpPr/>
            <p:nvPr/>
          </p:nvSpPr>
          <p:spPr>
            <a:xfrm>
              <a:off x="4685410" y="2521060"/>
              <a:ext cx="2969155" cy="184434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txBody>
            <a:bodyPr wrap="none" anchor="ctr"/>
            <a:lstStyle/>
            <a:p>
              <a:pPr algn="ctr" eaLnBrk="0" latinLnBrk="0" hangingPunct="0"/>
              <a:r>
                <a:rPr lang="en-US" altLang="ko-KR" sz="1000" b="1" kern="0" spc="-50" dirty="0">
                  <a:latin typeface="+mj-ea"/>
                  <a:ea typeface="+mj-ea"/>
                </a:rPr>
                <a:t> </a:t>
              </a:r>
              <a:r>
                <a:rPr lang="ko-KR" altLang="en-US" sz="1000" b="1" kern="0" spc="-50" dirty="0">
                  <a:latin typeface="+mj-ea"/>
                  <a:ea typeface="+mj-ea"/>
                </a:rPr>
                <a:t>사업 규모를 고려한 맞춤형 컨설팅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31E0A047-5D2D-496E-BBC4-FBCE86637EC2}"/>
                </a:ext>
              </a:extLst>
            </p:cNvPr>
            <p:cNvSpPr/>
            <p:nvPr/>
          </p:nvSpPr>
          <p:spPr>
            <a:xfrm>
              <a:off x="1516622" y="5570933"/>
              <a:ext cx="2700000" cy="180000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품질수행능력진단 수행</a:t>
              </a:r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  </a:t>
              </a:r>
            </a:p>
          </p:txBody>
        </p:sp>
        <p:sp>
          <p:nvSpPr>
            <p:cNvPr id="124" name="오각형 67">
              <a:extLst>
                <a:ext uri="{FF2B5EF4-FFF2-40B4-BE49-F238E27FC236}">
                  <a16:creationId xmlns:a16="http://schemas.microsoft.com/office/drawing/2014/main" id="{9D99140D-F0D0-49D7-B86E-FCF5B4E42342}"/>
                </a:ext>
              </a:extLst>
            </p:cNvPr>
            <p:cNvSpPr/>
            <p:nvPr/>
          </p:nvSpPr>
          <p:spPr>
            <a:xfrm>
              <a:off x="395508" y="5569677"/>
              <a:ext cx="1033200" cy="180000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tIns="36000" rIns="36000" bIns="36000" rtlCol="0" anchor="ctr"/>
            <a:lstStyle/>
            <a:p>
              <a:pPr algn="ctr" latinLnBrk="0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요구사항 정의 단계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4CF0BA98-8C9B-40EB-BE89-E109B8B09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1305"/>
            <a:stretch/>
          </p:blipFill>
          <p:spPr>
            <a:xfrm>
              <a:off x="4807764" y="5620476"/>
              <a:ext cx="978892" cy="567780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25B079B-6F55-404A-B297-7403A9F91413}"/>
                </a:ext>
              </a:extLst>
            </p:cNvPr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941001" y="5635643"/>
              <a:ext cx="1001392" cy="535410"/>
            </a:xfrm>
            <a:prstGeom prst="rect">
              <a:avLst/>
            </a:prstGeom>
            <a:ln>
              <a:solidFill>
                <a:srgbClr val="C0C0C0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D4A845-A923-43B1-A164-A725251A4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2095" y="2845738"/>
              <a:ext cx="3893549" cy="2250505"/>
            </a:xfrm>
            <a:prstGeom prst="rect">
              <a:avLst/>
            </a:prstGeom>
          </p:spPr>
        </p:pic>
      </p:grp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A987665E-38F5-4442-B117-249739377A57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2245016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8A8A4C4-24E1-4AE6-99B3-E91F605C9C37}"/>
              </a:ext>
            </a:extLst>
          </p:cNvPr>
          <p:cNvSpPr/>
          <p:nvPr/>
        </p:nvSpPr>
        <p:spPr>
          <a:xfrm>
            <a:off x="482692" y="1417867"/>
            <a:ext cx="8283892" cy="5216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bject 5"/>
          <p:cNvSpPr txBox="1"/>
          <p:nvPr/>
        </p:nvSpPr>
        <p:spPr>
          <a:xfrm>
            <a:off x="393383" y="749053"/>
            <a:ext cx="8624887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SW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융합클러스터 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2.0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 사업에 최적화 시킨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cs typeface="Arial" panose="020B0604020202020204" pitchFamily="34" charset="0"/>
              </a:rPr>
              <a:t>프레임워크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를 적용해 과제별 품질 관리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프레임워크 기반 맞춤형 품질관리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A0D8E58-5974-4DF6-A04A-E3B74C4BEC1E}"/>
              </a:ext>
            </a:extLst>
          </p:cNvPr>
          <p:cNvSpPr/>
          <p:nvPr/>
        </p:nvSpPr>
        <p:spPr>
          <a:xfrm>
            <a:off x="1147182" y="3732312"/>
            <a:ext cx="1276625" cy="711859"/>
          </a:xfrm>
          <a:prstGeom prst="rect">
            <a:avLst/>
          </a:prstGeom>
          <a:solidFill>
            <a:srgbClr val="9CB1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품질 컨설팅 기관</a:t>
            </a:r>
            <a:endParaRPr lang="en-US" altLang="ko-KR" sz="900" b="1" dirty="0">
              <a:solidFill>
                <a:schemeClr val="bg1"/>
              </a:solidFill>
              <a:latin typeface="맑은고딕"/>
              <a:ea typeface="맑은 고딕" panose="020B0503020000020004" pitchFamily="50" charset="-127"/>
            </a:endParaRPr>
          </a:p>
          <a:p>
            <a:pPr algn="ctr" latinLnBrk="0"/>
            <a:r>
              <a:rPr lang="en-US" altLang="ko-KR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위컨설팅</a:t>
            </a:r>
            <a:r>
              <a:rPr lang="en-US" altLang="ko-KR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BC276C0-9BC3-4039-A67C-C754343EFC41}"/>
              </a:ext>
            </a:extLst>
          </p:cNvPr>
          <p:cNvSpPr/>
          <p:nvPr/>
        </p:nvSpPr>
        <p:spPr>
          <a:xfrm>
            <a:off x="1147182" y="5872877"/>
            <a:ext cx="1276625" cy="406694"/>
          </a:xfrm>
          <a:prstGeom prst="rect">
            <a:avLst/>
          </a:prstGeom>
          <a:solidFill>
            <a:srgbClr val="9CB1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과제</a:t>
            </a:r>
            <a:endParaRPr lang="en-US" altLang="ko-KR" sz="900" b="1" dirty="0">
              <a:solidFill>
                <a:schemeClr val="bg1"/>
              </a:solidFill>
              <a:latin typeface="맑은고딕"/>
              <a:ea typeface="맑은 고딕" panose="020B0503020000020004" pitchFamily="50" charset="-127"/>
            </a:endParaRPr>
          </a:p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참여 기업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ACBBEDF-FAA5-4BBA-9559-0161265D6279}"/>
              </a:ext>
            </a:extLst>
          </p:cNvPr>
          <p:cNvSpPr/>
          <p:nvPr/>
        </p:nvSpPr>
        <p:spPr>
          <a:xfrm>
            <a:off x="1147181" y="2647569"/>
            <a:ext cx="1276625" cy="406694"/>
          </a:xfrm>
          <a:prstGeom prst="rect">
            <a:avLst/>
          </a:prstGeom>
          <a:solidFill>
            <a:srgbClr val="9CB1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포항테크노파크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30FEEED-338D-4EC8-9F95-51697321BCBE}"/>
              </a:ext>
            </a:extLst>
          </p:cNvPr>
          <p:cNvSpPr/>
          <p:nvPr/>
        </p:nvSpPr>
        <p:spPr>
          <a:xfrm>
            <a:off x="1147182" y="4660656"/>
            <a:ext cx="1276625" cy="406694"/>
          </a:xfrm>
          <a:prstGeom prst="rect">
            <a:avLst/>
          </a:prstGeom>
          <a:solidFill>
            <a:srgbClr val="9CB1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포항테크노파크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3C0B7FF-85BE-43ED-AC5B-9D769694DC70}"/>
              </a:ext>
            </a:extLst>
          </p:cNvPr>
          <p:cNvSpPr/>
          <p:nvPr/>
        </p:nvSpPr>
        <p:spPr>
          <a:xfrm>
            <a:off x="1147182" y="3126727"/>
            <a:ext cx="1276625" cy="406694"/>
          </a:xfrm>
          <a:prstGeom prst="rect">
            <a:avLst/>
          </a:prstGeom>
          <a:solidFill>
            <a:srgbClr val="9CB1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수요처</a:t>
            </a:r>
            <a:r>
              <a:rPr lang="en-US" altLang="ko-KR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기업</a:t>
            </a:r>
            <a:r>
              <a:rPr lang="en-US" altLang="ko-KR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900" b="1" dirty="0">
              <a:solidFill>
                <a:schemeClr val="bg1"/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0049226-5E80-43DE-A8BC-B3FDF3904D61}"/>
              </a:ext>
            </a:extLst>
          </p:cNvPr>
          <p:cNvSpPr/>
          <p:nvPr/>
        </p:nvSpPr>
        <p:spPr>
          <a:xfrm>
            <a:off x="1147182" y="5366056"/>
            <a:ext cx="1276625" cy="406694"/>
          </a:xfrm>
          <a:prstGeom prst="rect">
            <a:avLst/>
          </a:prstGeom>
          <a:solidFill>
            <a:srgbClr val="9CB1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과제</a:t>
            </a:r>
            <a:endParaRPr lang="en-US" altLang="ko-KR" sz="900" b="1" dirty="0">
              <a:solidFill>
                <a:schemeClr val="bg1"/>
              </a:solidFill>
              <a:latin typeface="맑은고딕"/>
              <a:ea typeface="맑은 고딕" panose="020B0503020000020004" pitchFamily="50" charset="-127"/>
            </a:endParaRPr>
          </a:p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주관 기업</a:t>
            </a:r>
          </a:p>
        </p:txBody>
      </p:sp>
      <p:sp>
        <p:nvSpPr>
          <p:cNvPr id="66" name="오각형 110">
            <a:extLst>
              <a:ext uri="{FF2B5EF4-FFF2-40B4-BE49-F238E27FC236}">
                <a16:creationId xmlns:a16="http://schemas.microsoft.com/office/drawing/2014/main" id="{62D6AE39-738F-4A8F-AE51-3A1D0177BB91}"/>
              </a:ext>
            </a:extLst>
          </p:cNvPr>
          <p:cNvSpPr/>
          <p:nvPr/>
        </p:nvSpPr>
        <p:spPr>
          <a:xfrm>
            <a:off x="3953831" y="1581135"/>
            <a:ext cx="1276625" cy="376106"/>
          </a:xfrm>
          <a:prstGeom prst="homePlate">
            <a:avLst/>
          </a:prstGeom>
          <a:solidFill>
            <a:srgbClr val="0070C0">
              <a:alpha val="55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제품 설계 단계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AD121AF1-F087-422A-9040-CB0180D1DA47}"/>
              </a:ext>
            </a:extLst>
          </p:cNvPr>
          <p:cNvSpPr/>
          <p:nvPr/>
        </p:nvSpPr>
        <p:spPr>
          <a:xfrm>
            <a:off x="3939119" y="4041923"/>
            <a:ext cx="1268282" cy="1025427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분석 설계 산출물 작성 가이드</a:t>
            </a:r>
            <a:r>
              <a:rPr lang="en-US" altLang="ko-KR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리뷰</a:t>
            </a:r>
            <a:endParaRPr lang="ko-KR" altLang="en-US" sz="800" dirty="0">
              <a:solidFill>
                <a:schemeClr val="tx1"/>
              </a:solidFill>
              <a:latin typeface="맑은고딕"/>
              <a:ea typeface="맑은 고딕" panose="020B0503020000020004" pitchFamily="50" charset="-127"/>
            </a:endParaRPr>
          </a:p>
          <a:p>
            <a:pPr algn="ctr" latinLnBrk="0"/>
            <a:endParaRPr lang="ko-KR" altLang="en-US" sz="900" dirty="0">
              <a:solidFill>
                <a:schemeClr val="tx1"/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7E2457E-4966-471C-A809-D73C52BC7950}"/>
              </a:ext>
            </a:extLst>
          </p:cNvPr>
          <p:cNvSpPr/>
          <p:nvPr/>
        </p:nvSpPr>
        <p:spPr>
          <a:xfrm>
            <a:off x="3952663" y="1990877"/>
            <a:ext cx="604650" cy="279570"/>
          </a:xfrm>
          <a:prstGeom prst="rect">
            <a:avLst/>
          </a:prstGeom>
          <a:solidFill>
            <a:srgbClr val="ECECEC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산출물 검증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02A6E82-84E9-44F5-BB9D-3A9C41289E9E}"/>
              </a:ext>
            </a:extLst>
          </p:cNvPr>
          <p:cNvSpPr/>
          <p:nvPr/>
        </p:nvSpPr>
        <p:spPr>
          <a:xfrm>
            <a:off x="4624638" y="1990877"/>
            <a:ext cx="604650" cy="279570"/>
          </a:xfrm>
          <a:prstGeom prst="rect">
            <a:avLst/>
          </a:prstGeom>
          <a:solidFill>
            <a:srgbClr val="ECECEC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진척 관리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929BBB39-08EB-4E5D-9319-9612F0A42E09}"/>
              </a:ext>
            </a:extLst>
          </p:cNvPr>
          <p:cNvSpPr/>
          <p:nvPr/>
        </p:nvSpPr>
        <p:spPr>
          <a:xfrm>
            <a:off x="3939119" y="5367602"/>
            <a:ext cx="1276625" cy="911969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설계 산출물 작성 및 업데이트</a:t>
            </a:r>
          </a:p>
        </p:txBody>
      </p:sp>
      <p:sp>
        <p:nvSpPr>
          <p:cNvPr id="71" name="오각형 115">
            <a:extLst>
              <a:ext uri="{FF2B5EF4-FFF2-40B4-BE49-F238E27FC236}">
                <a16:creationId xmlns:a16="http://schemas.microsoft.com/office/drawing/2014/main" id="{FCC7F6AE-517C-4222-8D71-8F47FEBA4534}"/>
              </a:ext>
            </a:extLst>
          </p:cNvPr>
          <p:cNvSpPr/>
          <p:nvPr/>
        </p:nvSpPr>
        <p:spPr>
          <a:xfrm>
            <a:off x="5321343" y="1581135"/>
            <a:ext cx="1276625" cy="376106"/>
          </a:xfrm>
          <a:prstGeom prst="homePlate">
            <a:avLst/>
          </a:prstGeom>
          <a:solidFill>
            <a:srgbClr val="0070C0">
              <a:alpha val="7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제품 구현 단계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A4EC10A-2BCA-420B-BEA5-9BF9381A97B0}"/>
              </a:ext>
            </a:extLst>
          </p:cNvPr>
          <p:cNvSpPr/>
          <p:nvPr/>
        </p:nvSpPr>
        <p:spPr>
          <a:xfrm>
            <a:off x="5321343" y="4041923"/>
            <a:ext cx="604650" cy="618733"/>
          </a:xfrm>
          <a:prstGeom prst="rect">
            <a:avLst/>
          </a:prstGeom>
          <a:noFill/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통합 테스트 가이드</a:t>
            </a:r>
            <a:r>
              <a:rPr lang="en-US" altLang="ko-KR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 결과 리뷰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C211796-F701-46B9-BD0B-54DBB9E7A911}"/>
              </a:ext>
            </a:extLst>
          </p:cNvPr>
          <p:cNvSpPr/>
          <p:nvPr/>
        </p:nvSpPr>
        <p:spPr>
          <a:xfrm>
            <a:off x="5321343" y="1990877"/>
            <a:ext cx="604650" cy="279570"/>
          </a:xfrm>
          <a:prstGeom prst="rect">
            <a:avLst/>
          </a:prstGeom>
          <a:solidFill>
            <a:srgbClr val="ECECEC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단위</a:t>
            </a:r>
            <a:r>
              <a:rPr lang="en-US" altLang="ko-KR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통합 테스트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50DD94C-5866-449A-9F31-0DA0EC3CADD8}"/>
              </a:ext>
            </a:extLst>
          </p:cNvPr>
          <p:cNvSpPr/>
          <p:nvPr/>
        </p:nvSpPr>
        <p:spPr>
          <a:xfrm>
            <a:off x="5993318" y="1990877"/>
            <a:ext cx="604650" cy="279570"/>
          </a:xfrm>
          <a:prstGeom prst="rect">
            <a:avLst/>
          </a:prstGeom>
          <a:solidFill>
            <a:srgbClr val="ECECEC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시스템 테스트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5339A43A-9D6E-4835-8202-223A5D088AF0}"/>
              </a:ext>
            </a:extLst>
          </p:cNvPr>
          <p:cNvSpPr/>
          <p:nvPr/>
        </p:nvSpPr>
        <p:spPr>
          <a:xfrm>
            <a:off x="5321343" y="5367602"/>
            <a:ext cx="614353" cy="406695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통합 개발 </a:t>
            </a:r>
            <a:r>
              <a:rPr lang="ko-KR" altLang="en-US" sz="900" dirty="0" err="1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리딩</a:t>
            </a:r>
            <a:endParaRPr lang="ko-KR" altLang="en-US" sz="900" dirty="0">
              <a:solidFill>
                <a:schemeClr val="tx1"/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924D0F0-6D53-45D1-88B4-A3C4DFFF2B78}"/>
              </a:ext>
            </a:extLst>
          </p:cNvPr>
          <p:cNvSpPr/>
          <p:nvPr/>
        </p:nvSpPr>
        <p:spPr>
          <a:xfrm>
            <a:off x="5988241" y="4041923"/>
            <a:ext cx="604650" cy="618733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시스템 테스트 가이드</a:t>
            </a:r>
            <a:r>
              <a:rPr lang="en-US" altLang="ko-KR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 결과 리뷰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F00EB1D-D57F-4CA2-A4D6-574DCD04B996}"/>
              </a:ext>
            </a:extLst>
          </p:cNvPr>
          <p:cNvSpPr/>
          <p:nvPr/>
        </p:nvSpPr>
        <p:spPr>
          <a:xfrm>
            <a:off x="5988241" y="5366055"/>
            <a:ext cx="604650" cy="406695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시스템 통합 리딩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8711393A-C871-45BF-9106-FB1FB1ABA80C}"/>
              </a:ext>
            </a:extLst>
          </p:cNvPr>
          <p:cNvSpPr/>
          <p:nvPr/>
        </p:nvSpPr>
        <p:spPr>
          <a:xfrm>
            <a:off x="3946141" y="2647569"/>
            <a:ext cx="2651827" cy="406694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개발 진척 모니터링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080148C-8E0D-4687-B626-88259C671791}"/>
              </a:ext>
            </a:extLst>
          </p:cNvPr>
          <p:cNvSpPr/>
          <p:nvPr/>
        </p:nvSpPr>
        <p:spPr>
          <a:xfrm>
            <a:off x="6692638" y="4041923"/>
            <a:ext cx="604650" cy="406694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검증 수행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BE9785D7-8055-4021-9447-47726534B850}"/>
              </a:ext>
            </a:extLst>
          </p:cNvPr>
          <p:cNvSpPr/>
          <p:nvPr/>
        </p:nvSpPr>
        <p:spPr>
          <a:xfrm>
            <a:off x="6692638" y="1990877"/>
            <a:ext cx="604650" cy="279570"/>
          </a:xfrm>
          <a:prstGeom prst="rect">
            <a:avLst/>
          </a:prstGeom>
          <a:solidFill>
            <a:srgbClr val="ECECEC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검증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154638D-5B09-463E-95C8-3F3EBC10B7AC}"/>
              </a:ext>
            </a:extLst>
          </p:cNvPr>
          <p:cNvSpPr/>
          <p:nvPr/>
        </p:nvSpPr>
        <p:spPr>
          <a:xfrm>
            <a:off x="7374248" y="1990877"/>
            <a:ext cx="604650" cy="279570"/>
          </a:xfrm>
          <a:prstGeom prst="rect">
            <a:avLst/>
          </a:prstGeom>
          <a:solidFill>
            <a:srgbClr val="ECECEC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개선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0BF7E5F-63D5-410C-BCF4-BF3A159E4E47}"/>
              </a:ext>
            </a:extLst>
          </p:cNvPr>
          <p:cNvSpPr/>
          <p:nvPr/>
        </p:nvSpPr>
        <p:spPr>
          <a:xfrm>
            <a:off x="6692638" y="5367602"/>
            <a:ext cx="614353" cy="913515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검증 환경 구축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FC9E44B5-D40A-46A0-9E29-43F8531831E2}"/>
              </a:ext>
            </a:extLst>
          </p:cNvPr>
          <p:cNvSpPr/>
          <p:nvPr/>
        </p:nvSpPr>
        <p:spPr>
          <a:xfrm>
            <a:off x="7374248" y="4041923"/>
            <a:ext cx="604650" cy="406694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개선 가이드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F9619C7-7F72-497C-B636-C1645D719053}"/>
              </a:ext>
            </a:extLst>
          </p:cNvPr>
          <p:cNvSpPr/>
          <p:nvPr/>
        </p:nvSpPr>
        <p:spPr>
          <a:xfrm>
            <a:off x="7374248" y="5366055"/>
            <a:ext cx="604650" cy="913515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검증 결과 반영 및 개선 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752E9FDF-180E-4DD6-BE62-FD8F97BD214C}"/>
              </a:ext>
            </a:extLst>
          </p:cNvPr>
          <p:cNvSpPr/>
          <p:nvPr/>
        </p:nvSpPr>
        <p:spPr>
          <a:xfrm>
            <a:off x="6702272" y="2644878"/>
            <a:ext cx="1276625" cy="862029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검증 결과 리뷰 및 의견 제시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A330EA9F-62DD-45DD-AB4E-0922285392F0}"/>
              </a:ext>
            </a:extLst>
          </p:cNvPr>
          <p:cNvSpPr/>
          <p:nvPr/>
        </p:nvSpPr>
        <p:spPr>
          <a:xfrm>
            <a:off x="6697489" y="4660656"/>
            <a:ext cx="652736" cy="406694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홍보</a:t>
            </a:r>
            <a:r>
              <a:rPr lang="en-US" altLang="ko-KR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마케팅 지원</a:t>
            </a: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937644BC-4F02-4A1A-9543-6A200A0492FA}"/>
              </a:ext>
            </a:extLst>
          </p:cNvPr>
          <p:cNvCxnSpPr>
            <a:stCxn id="98" idx="2"/>
            <a:endCxn id="99" idx="0"/>
          </p:cNvCxnSpPr>
          <p:nvPr/>
        </p:nvCxnSpPr>
        <p:spPr>
          <a:xfrm>
            <a:off x="7676574" y="4448617"/>
            <a:ext cx="0" cy="91743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E5B22C7-9BEC-429F-B281-5E4898AE0A07}"/>
              </a:ext>
            </a:extLst>
          </p:cNvPr>
          <p:cNvCxnSpPr/>
          <p:nvPr/>
        </p:nvCxnSpPr>
        <p:spPr>
          <a:xfrm flipV="1">
            <a:off x="7471465" y="3533422"/>
            <a:ext cx="0" cy="5091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008E8852-73AD-44AA-9371-CF6948DB19C0}"/>
              </a:ext>
            </a:extLst>
          </p:cNvPr>
          <p:cNvCxnSpPr/>
          <p:nvPr/>
        </p:nvCxnSpPr>
        <p:spPr>
          <a:xfrm>
            <a:off x="7597500" y="3533422"/>
            <a:ext cx="0" cy="5091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90">
            <a:extLst>
              <a:ext uri="{FF2B5EF4-FFF2-40B4-BE49-F238E27FC236}">
                <a16:creationId xmlns:a16="http://schemas.microsoft.com/office/drawing/2014/main" id="{E796CA06-7A49-4332-A434-19ABAD2E53DA}"/>
              </a:ext>
            </a:extLst>
          </p:cNvPr>
          <p:cNvCxnSpPr>
            <a:stCxn id="67" idx="2"/>
            <a:endCxn id="80" idx="0"/>
          </p:cNvCxnSpPr>
          <p:nvPr/>
        </p:nvCxnSpPr>
        <p:spPr>
          <a:xfrm rot="16200000" flipH="1">
            <a:off x="4950763" y="4689846"/>
            <a:ext cx="300252" cy="1055259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90">
            <a:extLst>
              <a:ext uri="{FF2B5EF4-FFF2-40B4-BE49-F238E27FC236}">
                <a16:creationId xmlns:a16="http://schemas.microsoft.com/office/drawing/2014/main" id="{24250F0B-DD06-449B-915B-004A60F854A0}"/>
              </a:ext>
            </a:extLst>
          </p:cNvPr>
          <p:cNvCxnSpPr>
            <a:stCxn id="67" idx="2"/>
            <a:endCxn id="82" idx="0"/>
          </p:cNvCxnSpPr>
          <p:nvPr/>
        </p:nvCxnSpPr>
        <p:spPr>
          <a:xfrm rot="16200000" flipH="1">
            <a:off x="5282560" y="4358049"/>
            <a:ext cx="298706" cy="171730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31BC639D-6D63-4A69-9503-D6361275764E}"/>
              </a:ext>
            </a:extLst>
          </p:cNvPr>
          <p:cNvCxnSpPr>
            <a:stCxn id="67" idx="2"/>
            <a:endCxn id="70" idx="0"/>
          </p:cNvCxnSpPr>
          <p:nvPr/>
        </p:nvCxnSpPr>
        <p:spPr>
          <a:xfrm>
            <a:off x="4573260" y="5067350"/>
            <a:ext cx="4172" cy="30025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AA9ECBF-BB81-4072-92B6-7E1C3BE1535B}"/>
              </a:ext>
            </a:extLst>
          </p:cNvPr>
          <p:cNvSpPr/>
          <p:nvPr/>
        </p:nvSpPr>
        <p:spPr>
          <a:xfrm>
            <a:off x="5321343" y="5865827"/>
            <a:ext cx="614353" cy="406695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단위</a:t>
            </a:r>
            <a:r>
              <a:rPr lang="en-US" altLang="ko-KR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통합 개발 및 테스트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B5EACD1C-64C9-4B42-B277-FA01E4EFC951}"/>
              </a:ext>
            </a:extLst>
          </p:cNvPr>
          <p:cNvSpPr/>
          <p:nvPr/>
        </p:nvSpPr>
        <p:spPr>
          <a:xfrm>
            <a:off x="5988241" y="5864281"/>
            <a:ext cx="604650" cy="406695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시스템 통합 및 테스트</a:t>
            </a:r>
          </a:p>
        </p:txBody>
      </p:sp>
      <p:cxnSp>
        <p:nvCxnSpPr>
          <p:cNvPr id="115" name="직선 화살표 연결선 90">
            <a:extLst>
              <a:ext uri="{FF2B5EF4-FFF2-40B4-BE49-F238E27FC236}">
                <a16:creationId xmlns:a16="http://schemas.microsoft.com/office/drawing/2014/main" id="{572B311F-BC72-4207-968E-588C69531EF5}"/>
              </a:ext>
            </a:extLst>
          </p:cNvPr>
          <p:cNvCxnSpPr>
            <a:stCxn id="127" idx="0"/>
            <a:endCxn id="72" idx="0"/>
          </p:cNvCxnSpPr>
          <p:nvPr/>
        </p:nvCxnSpPr>
        <p:spPr>
          <a:xfrm rot="5400000" flipH="1" flipV="1">
            <a:off x="4577435" y="2994249"/>
            <a:ext cx="8966" cy="2095349"/>
          </a:xfrm>
          <a:prstGeom prst="bentConnector3">
            <a:avLst>
              <a:gd name="adj1" fmla="val 4110398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90">
            <a:extLst>
              <a:ext uri="{FF2B5EF4-FFF2-40B4-BE49-F238E27FC236}">
                <a16:creationId xmlns:a16="http://schemas.microsoft.com/office/drawing/2014/main" id="{7A2D9A3E-33AD-47DA-9210-C71DE815899F}"/>
              </a:ext>
            </a:extLst>
          </p:cNvPr>
          <p:cNvCxnSpPr>
            <a:stCxn id="127" idx="0"/>
            <a:endCxn id="81" idx="0"/>
          </p:cNvCxnSpPr>
          <p:nvPr/>
        </p:nvCxnSpPr>
        <p:spPr>
          <a:xfrm rot="5400000" flipH="1" flipV="1">
            <a:off x="4910885" y="2660799"/>
            <a:ext cx="8966" cy="2762249"/>
          </a:xfrm>
          <a:prstGeom prst="bentConnector3">
            <a:avLst>
              <a:gd name="adj1" fmla="val 4110398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90">
            <a:extLst>
              <a:ext uri="{FF2B5EF4-FFF2-40B4-BE49-F238E27FC236}">
                <a16:creationId xmlns:a16="http://schemas.microsoft.com/office/drawing/2014/main" id="{45AD0D9A-0C67-4FF3-BF62-F18E40AF25C3}"/>
              </a:ext>
            </a:extLst>
          </p:cNvPr>
          <p:cNvCxnSpPr/>
          <p:nvPr/>
        </p:nvCxnSpPr>
        <p:spPr>
          <a:xfrm flipV="1">
            <a:off x="3834815" y="3118909"/>
            <a:ext cx="2867456" cy="25418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27A798E2-025C-4206-B2A2-52C46CB4E983}"/>
              </a:ext>
            </a:extLst>
          </p:cNvPr>
          <p:cNvCxnSpPr>
            <a:cxnSpLocks/>
          </p:cNvCxnSpPr>
          <p:nvPr/>
        </p:nvCxnSpPr>
        <p:spPr>
          <a:xfrm>
            <a:off x="1147182" y="3597359"/>
            <a:ext cx="682693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76B2C776-556E-49FC-AE5C-B7A8DEE4DE58}"/>
              </a:ext>
            </a:extLst>
          </p:cNvPr>
          <p:cNvCxnSpPr>
            <a:cxnSpLocks/>
          </p:cNvCxnSpPr>
          <p:nvPr/>
        </p:nvCxnSpPr>
        <p:spPr>
          <a:xfrm>
            <a:off x="1147182" y="5181535"/>
            <a:ext cx="6826932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A4672B35-999D-4D1C-A336-EE03B2D94DFD}"/>
              </a:ext>
            </a:extLst>
          </p:cNvPr>
          <p:cNvSpPr/>
          <p:nvPr/>
        </p:nvSpPr>
        <p:spPr>
          <a:xfrm>
            <a:off x="3952663" y="2301273"/>
            <a:ext cx="1276625" cy="279570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설계 산출물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0D3FA89-3331-4173-9D2D-B7615D1155CD}"/>
              </a:ext>
            </a:extLst>
          </p:cNvPr>
          <p:cNvSpPr/>
          <p:nvPr/>
        </p:nvSpPr>
        <p:spPr>
          <a:xfrm>
            <a:off x="5321343" y="2301273"/>
            <a:ext cx="1276625" cy="279570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단위</a:t>
            </a:r>
            <a:r>
              <a:rPr lang="en-US" altLang="ko-KR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통합</a:t>
            </a:r>
            <a:r>
              <a:rPr lang="en-US" altLang="ko-KR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시스템 테스트 케이스</a:t>
            </a:r>
            <a:r>
              <a:rPr lang="en-US" altLang="ko-KR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&amp;</a:t>
            </a:r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결과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169FB57D-6914-4EE1-96F2-394D313257CD}"/>
              </a:ext>
            </a:extLst>
          </p:cNvPr>
          <p:cNvSpPr/>
          <p:nvPr/>
        </p:nvSpPr>
        <p:spPr>
          <a:xfrm>
            <a:off x="2558190" y="3126727"/>
            <a:ext cx="1276625" cy="406694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요구 사항 및 품질 목표 제안</a:t>
            </a:r>
          </a:p>
        </p:txBody>
      </p:sp>
      <p:sp>
        <p:nvSpPr>
          <p:cNvPr id="126" name="오각형 159">
            <a:extLst>
              <a:ext uri="{FF2B5EF4-FFF2-40B4-BE49-F238E27FC236}">
                <a16:creationId xmlns:a16="http://schemas.microsoft.com/office/drawing/2014/main" id="{A6208628-C951-44D6-B41F-2A3704A4C0AC}"/>
              </a:ext>
            </a:extLst>
          </p:cNvPr>
          <p:cNvSpPr/>
          <p:nvPr/>
        </p:nvSpPr>
        <p:spPr>
          <a:xfrm>
            <a:off x="2587611" y="1581135"/>
            <a:ext cx="1276625" cy="376106"/>
          </a:xfrm>
          <a:prstGeom prst="homePlate">
            <a:avLst/>
          </a:prstGeom>
          <a:solidFill>
            <a:srgbClr val="0070C0">
              <a:alpha val="40000"/>
            </a:srgb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요구 수집 및 분석 단계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5EA5DFC-64B4-4172-9675-3C2301ABF35F}"/>
              </a:ext>
            </a:extLst>
          </p:cNvPr>
          <p:cNvSpPr/>
          <p:nvPr/>
        </p:nvSpPr>
        <p:spPr>
          <a:xfrm>
            <a:off x="3221820" y="4041923"/>
            <a:ext cx="612993" cy="1025427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관리 계획서 작성 가이드</a:t>
            </a:r>
            <a:r>
              <a:rPr lang="en-US" altLang="ko-KR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리뷰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B1AED686-A13A-46D2-9F2C-099AC9550468}"/>
              </a:ext>
            </a:extLst>
          </p:cNvPr>
          <p:cNvSpPr/>
          <p:nvPr/>
        </p:nvSpPr>
        <p:spPr>
          <a:xfrm>
            <a:off x="2574069" y="1990876"/>
            <a:ext cx="604650" cy="279570"/>
          </a:xfrm>
          <a:prstGeom prst="rect">
            <a:avLst/>
          </a:prstGeom>
          <a:solidFill>
            <a:srgbClr val="ECECEC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요구 사항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B82E386-7010-4E32-ABEE-B98DA40A5F9E}"/>
              </a:ext>
            </a:extLst>
          </p:cNvPr>
          <p:cNvSpPr/>
          <p:nvPr/>
        </p:nvSpPr>
        <p:spPr>
          <a:xfrm>
            <a:off x="3221821" y="1990876"/>
            <a:ext cx="604650" cy="279570"/>
          </a:xfrm>
          <a:prstGeom prst="rect">
            <a:avLst/>
          </a:prstGeom>
          <a:solidFill>
            <a:srgbClr val="ECECEC"/>
          </a:solidFill>
          <a:ln w="9525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목표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488BE055-FEC6-4FE7-BF23-2E304935708F}"/>
              </a:ext>
            </a:extLst>
          </p:cNvPr>
          <p:cNvSpPr/>
          <p:nvPr/>
        </p:nvSpPr>
        <p:spPr>
          <a:xfrm>
            <a:off x="2558190" y="5367602"/>
            <a:ext cx="604650" cy="911969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요구 사항 및 품질 목표 의견 제시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D5FE916D-F386-4AFE-AD9C-290995CDD9F3}"/>
              </a:ext>
            </a:extLst>
          </p:cNvPr>
          <p:cNvSpPr/>
          <p:nvPr/>
        </p:nvSpPr>
        <p:spPr>
          <a:xfrm>
            <a:off x="3221820" y="2647569"/>
            <a:ext cx="612993" cy="406694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목표 리뷰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109EB35F-E67A-45C3-8147-BF087677950D}"/>
              </a:ext>
            </a:extLst>
          </p:cNvPr>
          <p:cNvSpPr/>
          <p:nvPr/>
        </p:nvSpPr>
        <p:spPr>
          <a:xfrm>
            <a:off x="2558190" y="4660656"/>
            <a:ext cx="604650" cy="406694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홍보</a:t>
            </a:r>
            <a:r>
              <a:rPr lang="en-US" altLang="ko-KR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마케팅 전략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92ED9F0-B82D-429B-8EB5-A7175B214146}"/>
              </a:ext>
            </a:extLst>
          </p:cNvPr>
          <p:cNvSpPr/>
          <p:nvPr/>
        </p:nvSpPr>
        <p:spPr>
          <a:xfrm>
            <a:off x="2558190" y="4037476"/>
            <a:ext cx="604650" cy="406694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역량 진단 </a:t>
            </a:r>
            <a:endParaRPr lang="en-US" altLang="ko-KR" sz="900" dirty="0">
              <a:solidFill>
                <a:schemeClr val="tx1"/>
              </a:solidFill>
              <a:latin typeface="맑은고딕"/>
              <a:ea typeface="맑은 고딕" panose="020B0503020000020004" pitchFamily="50" charset="-127"/>
            </a:endParaRPr>
          </a:p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및 리스크</a:t>
            </a:r>
            <a:endParaRPr lang="en-US" altLang="ko-KR" sz="900" dirty="0">
              <a:solidFill>
                <a:schemeClr val="tx1"/>
              </a:solidFill>
              <a:latin typeface="맑은고딕"/>
              <a:ea typeface="맑은 고딕" panose="020B0503020000020004" pitchFamily="50" charset="-127"/>
            </a:endParaRPr>
          </a:p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분석</a:t>
            </a:r>
            <a:endParaRPr lang="ko-KR" altLang="en-US" sz="800" dirty="0">
              <a:solidFill>
                <a:schemeClr val="tx1"/>
              </a:solidFill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B61D3DB-CDDA-4EF7-B7A4-60DC20C55632}"/>
              </a:ext>
            </a:extLst>
          </p:cNvPr>
          <p:cNvSpPr/>
          <p:nvPr/>
        </p:nvSpPr>
        <p:spPr>
          <a:xfrm>
            <a:off x="2569966" y="2647569"/>
            <a:ext cx="612993" cy="406694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리스크 전략 리뷰</a:t>
            </a: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477B9E72-F160-4F10-A190-1E60441D94DA}"/>
              </a:ext>
            </a:extLst>
          </p:cNvPr>
          <p:cNvCxnSpPr/>
          <p:nvPr/>
        </p:nvCxnSpPr>
        <p:spPr>
          <a:xfrm flipV="1">
            <a:off x="3297288" y="3533422"/>
            <a:ext cx="0" cy="50916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557FD99-465D-4C7C-B1E9-11E2DB106183}"/>
              </a:ext>
            </a:extLst>
          </p:cNvPr>
          <p:cNvCxnSpPr/>
          <p:nvPr/>
        </p:nvCxnSpPr>
        <p:spPr>
          <a:xfrm>
            <a:off x="3414978" y="3533422"/>
            <a:ext cx="0" cy="5091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375FA20-1F36-479A-8F3F-3A902F12CC8F}"/>
              </a:ext>
            </a:extLst>
          </p:cNvPr>
          <p:cNvCxnSpPr/>
          <p:nvPr/>
        </p:nvCxnSpPr>
        <p:spPr>
          <a:xfrm flipV="1">
            <a:off x="3461092" y="5063406"/>
            <a:ext cx="0" cy="3049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7B4BF71E-15D6-4703-B082-EA3859964D9A}"/>
              </a:ext>
            </a:extLst>
          </p:cNvPr>
          <p:cNvCxnSpPr/>
          <p:nvPr/>
        </p:nvCxnSpPr>
        <p:spPr>
          <a:xfrm flipH="1">
            <a:off x="3654322" y="5063406"/>
            <a:ext cx="0" cy="30498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56ED408F-5741-4D2B-9B93-C2248DF64F15}"/>
              </a:ext>
            </a:extLst>
          </p:cNvPr>
          <p:cNvCxnSpPr/>
          <p:nvPr/>
        </p:nvCxnSpPr>
        <p:spPr>
          <a:xfrm flipV="1">
            <a:off x="2787160" y="4455300"/>
            <a:ext cx="0" cy="2033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E0035EC2-610E-4E66-AA93-FF1B862DA02E}"/>
              </a:ext>
            </a:extLst>
          </p:cNvPr>
          <p:cNvCxnSpPr/>
          <p:nvPr/>
        </p:nvCxnSpPr>
        <p:spPr>
          <a:xfrm flipH="1">
            <a:off x="2984391" y="4455300"/>
            <a:ext cx="0" cy="2033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A1B08367-11AE-4BBB-B367-AB29BB727BDC}"/>
              </a:ext>
            </a:extLst>
          </p:cNvPr>
          <p:cNvCxnSpPr/>
          <p:nvPr/>
        </p:nvCxnSpPr>
        <p:spPr>
          <a:xfrm>
            <a:off x="2500512" y="2494199"/>
            <a:ext cx="0" cy="3786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E8C1E328-F4F1-4E61-B288-63FFB9EDB899}"/>
              </a:ext>
            </a:extLst>
          </p:cNvPr>
          <p:cNvSpPr/>
          <p:nvPr/>
        </p:nvSpPr>
        <p:spPr>
          <a:xfrm>
            <a:off x="3221820" y="5367602"/>
            <a:ext cx="604650" cy="911969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관리 계획서 작성</a:t>
            </a:r>
          </a:p>
        </p:txBody>
      </p: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4DFC4555-57D8-4FAA-89DD-6F4A405855B8}"/>
              </a:ext>
            </a:extLst>
          </p:cNvPr>
          <p:cNvSpPr/>
          <p:nvPr/>
        </p:nvSpPr>
        <p:spPr>
          <a:xfrm>
            <a:off x="2574069" y="2301273"/>
            <a:ext cx="604650" cy="279570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요구 사항 정의서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7AEDAE7-9789-4890-8964-CAD5588B50E5}"/>
              </a:ext>
            </a:extLst>
          </p:cNvPr>
          <p:cNvSpPr/>
          <p:nvPr/>
        </p:nvSpPr>
        <p:spPr>
          <a:xfrm>
            <a:off x="3221821" y="2301273"/>
            <a:ext cx="604650" cy="279570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관리 계획서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16D80C6-72B7-41FD-802C-DD7F27F4A15F}"/>
              </a:ext>
            </a:extLst>
          </p:cNvPr>
          <p:cNvSpPr/>
          <p:nvPr/>
        </p:nvSpPr>
        <p:spPr>
          <a:xfrm>
            <a:off x="6692638" y="2301273"/>
            <a:ext cx="1286261" cy="279570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품질 검증 계획서</a:t>
            </a:r>
            <a:r>
              <a:rPr lang="en-US" altLang="ko-KR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b="1" dirty="0">
                <a:solidFill>
                  <a:schemeClr val="tx1"/>
                </a:solidFill>
                <a:latin typeface="맑은고딕"/>
                <a:ea typeface="맑은 고딕" panose="020B0503020000020004" pitchFamily="50" charset="-127"/>
              </a:rPr>
              <a:t>결과서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99B75524-97B0-46E5-BD51-CB2382E87396}"/>
              </a:ext>
            </a:extLst>
          </p:cNvPr>
          <p:cNvSpPr/>
          <p:nvPr/>
        </p:nvSpPr>
        <p:spPr>
          <a:xfrm>
            <a:off x="1147182" y="2301273"/>
            <a:ext cx="1276625" cy="279570"/>
          </a:xfrm>
          <a:prstGeom prst="rect">
            <a:avLst/>
          </a:prstGeom>
          <a:solidFill>
            <a:srgbClr val="9CB1C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주요 산출물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1823D0E-903D-451A-8AA4-C104BA521A24}"/>
              </a:ext>
            </a:extLst>
          </p:cNvPr>
          <p:cNvSpPr txBox="1"/>
          <p:nvPr/>
        </p:nvSpPr>
        <p:spPr>
          <a:xfrm>
            <a:off x="2558191" y="3732311"/>
            <a:ext cx="5415924" cy="230832"/>
          </a:xfrm>
          <a:prstGeom prst="rect">
            <a:avLst/>
          </a:prstGeom>
          <a:solidFill>
            <a:schemeClr val="bg1"/>
          </a:solidFill>
          <a:ln w="6350">
            <a:solidFill>
              <a:srgbClr val="D9D9D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맑은고딕"/>
                <a:ea typeface="맑은 고딕" panose="020B0503020000020004" pitchFamily="50" charset="-127"/>
              </a:rPr>
              <a:t>SW </a:t>
            </a:r>
            <a:r>
              <a:rPr lang="ko-KR" altLang="en-US" sz="900" dirty="0">
                <a:latin typeface="맑은고딕"/>
                <a:ea typeface="맑은 고딕" panose="020B0503020000020004" pitchFamily="50" charset="-127"/>
              </a:rPr>
              <a:t>품질 관리 및 </a:t>
            </a:r>
            <a:r>
              <a:rPr lang="ko-KR" altLang="en-US" sz="900" dirty="0" err="1">
                <a:latin typeface="맑은고딕"/>
                <a:ea typeface="맑은 고딕" panose="020B0503020000020004" pitchFamily="50" charset="-127"/>
              </a:rPr>
              <a:t>테스팅</a:t>
            </a:r>
            <a:r>
              <a:rPr lang="ko-KR" altLang="en-US" sz="900" dirty="0">
                <a:latin typeface="맑은고딕"/>
                <a:ea typeface="맑은 고딕" panose="020B0503020000020004" pitchFamily="50" charset="-127"/>
              </a:rPr>
              <a:t> 교육</a:t>
            </a:r>
            <a:r>
              <a:rPr lang="en-US" altLang="ko-KR" sz="900" dirty="0"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900" dirty="0" err="1">
                <a:latin typeface="맑은고딕"/>
                <a:ea typeface="맑은 고딕" panose="020B0503020000020004" pitchFamily="50" charset="-127"/>
              </a:rPr>
              <a:t>집체</a:t>
            </a:r>
            <a:r>
              <a:rPr lang="en-US" altLang="ko-KR" sz="900" dirty="0">
                <a:latin typeface="맑은고딕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고딕"/>
                <a:ea typeface="맑은 고딕" panose="020B0503020000020004" pitchFamily="50" charset="-127"/>
              </a:rPr>
              <a:t>특화</a:t>
            </a:r>
            <a:r>
              <a:rPr lang="en-US" altLang="ko-KR" sz="900" dirty="0">
                <a:latin typeface="맑은고딕"/>
                <a:ea typeface="맑은 고딕" panose="020B0503020000020004" pitchFamily="50" charset="-127"/>
              </a:rPr>
              <a:t>)</a:t>
            </a:r>
            <a:endParaRPr lang="ko-KR" altLang="en-US" sz="900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148" name="모서리가 둥근 직사각형 181">
            <a:extLst>
              <a:ext uri="{FF2B5EF4-FFF2-40B4-BE49-F238E27FC236}">
                <a16:creationId xmlns:a16="http://schemas.microsoft.com/office/drawing/2014/main" id="{6A2FD20E-C60A-4EF6-B487-F3F2E1089C36}"/>
              </a:ext>
            </a:extLst>
          </p:cNvPr>
          <p:cNvSpPr/>
          <p:nvPr/>
        </p:nvSpPr>
        <p:spPr>
          <a:xfrm>
            <a:off x="1072934" y="3627865"/>
            <a:ext cx="6968758" cy="1015502"/>
          </a:xfrm>
          <a:prstGeom prst="roundRect">
            <a:avLst/>
          </a:prstGeom>
          <a:solidFill>
            <a:srgbClr val="FF0000">
              <a:alpha val="2000"/>
            </a:srgbClr>
          </a:solidFill>
          <a:ln w="19050">
            <a:solidFill>
              <a:srgbClr val="FF0000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497A09DF-DCEC-4504-A455-FAFB82B3A7F8}"/>
              </a:ext>
            </a:extLst>
          </p:cNvPr>
          <p:cNvSpPr/>
          <p:nvPr/>
        </p:nvSpPr>
        <p:spPr>
          <a:xfrm>
            <a:off x="6697489" y="1588256"/>
            <a:ext cx="1276625" cy="376106"/>
          </a:xfrm>
          <a:prstGeom prst="rect">
            <a:avLst/>
          </a:prstGeom>
          <a:solidFill>
            <a:srgbClr val="0070C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latinLnBrk="0"/>
            <a:r>
              <a:rPr lang="ko-KR" altLang="en-US" sz="9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품질 검증 단계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5FA059-1591-4FC5-B7B9-798E8966F552}"/>
              </a:ext>
            </a:extLst>
          </p:cNvPr>
          <p:cNvSpPr/>
          <p:nvPr/>
        </p:nvSpPr>
        <p:spPr>
          <a:xfrm>
            <a:off x="2876394" y="1171035"/>
            <a:ext cx="35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pc="160" dirty="0">
                <a:solidFill>
                  <a:srgbClr val="404040"/>
                </a:solidFill>
                <a:latin typeface="+mj-ea"/>
                <a:cs typeface="Arial" panose="020B0604020202020204" pitchFamily="34" charset="0"/>
              </a:rPr>
              <a:t>맞춤형 품질 관리 프레임워크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FE12D4-FC9A-4588-9BDB-338CB3B7D926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3558325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01888" y="82887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테스트 국제 표준 적용 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– ISO/IEC29119</a:t>
            </a:r>
            <a:endParaRPr lang="ko-KR" altLang="en-US" sz="2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4" name="object 5">
            <a:extLst>
              <a:ext uri="{FF2B5EF4-FFF2-40B4-BE49-F238E27FC236}">
                <a16:creationId xmlns:a16="http://schemas.microsoft.com/office/drawing/2014/main" id="{8A30D3DB-26E3-4347-8C1F-C5F47D0BF9BF}"/>
              </a:ext>
            </a:extLst>
          </p:cNvPr>
          <p:cNvSpPr txBox="1"/>
          <p:nvPr/>
        </p:nvSpPr>
        <p:spPr>
          <a:xfrm>
            <a:off x="376238" y="701254"/>
            <a:ext cx="8624887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테스트에 관한 국제 표준인 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ISO/IEC29119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의 테스트 프로세스와 기법을 준용</a:t>
            </a:r>
            <a:endParaRPr lang="en-US" altLang="ko-KR" sz="1500" b="1" spc="160" dirty="0">
              <a:solidFill>
                <a:srgbClr val="40404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6924CDD-24EE-4312-BA3E-D961B5DE0CDC}"/>
              </a:ext>
            </a:extLst>
          </p:cNvPr>
          <p:cNvSpPr/>
          <p:nvPr/>
        </p:nvSpPr>
        <p:spPr bwMode="auto">
          <a:xfrm>
            <a:off x="181470" y="1512586"/>
            <a:ext cx="8784916" cy="115357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CD6EBE-9FEA-44AF-965A-AE1DE5045996}"/>
              </a:ext>
            </a:extLst>
          </p:cNvPr>
          <p:cNvSpPr txBox="1"/>
          <p:nvPr/>
        </p:nvSpPr>
        <p:spPr>
          <a:xfrm>
            <a:off x="181474" y="1512588"/>
            <a:ext cx="130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u="sng" dirty="0">
                <a:solidFill>
                  <a:srgbClr val="2D557C"/>
                </a:solidFill>
              </a:rPr>
              <a:t>ISO 29119 </a:t>
            </a:r>
            <a:r>
              <a:rPr lang="ko-KR" altLang="en-US" sz="1200" b="1" u="sng" dirty="0">
                <a:solidFill>
                  <a:srgbClr val="2D557C"/>
                </a:solidFill>
              </a:rPr>
              <a:t>구성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7B5949C-4F93-4CEE-A766-22401E76F70C}"/>
              </a:ext>
            </a:extLst>
          </p:cNvPr>
          <p:cNvGrpSpPr/>
          <p:nvPr/>
        </p:nvGrpSpPr>
        <p:grpSpPr>
          <a:xfrm>
            <a:off x="184691" y="4343116"/>
            <a:ext cx="8785226" cy="439804"/>
            <a:chOff x="560387" y="3750940"/>
            <a:chExt cx="8785226" cy="801411"/>
          </a:xfrm>
        </p:grpSpPr>
        <p:sp>
          <p:nvSpPr>
            <p:cNvPr id="63" name="Rounded Rectangle 7">
              <a:extLst>
                <a:ext uri="{FF2B5EF4-FFF2-40B4-BE49-F238E27FC236}">
                  <a16:creationId xmlns:a16="http://schemas.microsoft.com/office/drawing/2014/main" id="{877C1400-F4A7-4863-8C94-6AAFD167A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87" y="3750940"/>
              <a:ext cx="8785226" cy="801411"/>
            </a:xfrm>
            <a:prstGeom prst="roundRect">
              <a:avLst>
                <a:gd name="adj" fmla="val 0"/>
              </a:avLst>
            </a:prstGeom>
            <a:noFill/>
            <a:ln w="12700" algn="ctr">
              <a:solidFill>
                <a:srgbClr val="96C3DE"/>
              </a:solidFill>
              <a:round/>
              <a:headEnd/>
              <a:tailEnd type="triangle" w="med" len="med"/>
            </a:ln>
          </p:spPr>
          <p:txBody>
            <a:bodyPr lIns="80147" tIns="0" rIns="80147" bIns="40074" anchor="ctr" anchorCtr="1"/>
            <a:lstStyle/>
            <a:p>
              <a:pPr algn="ctr" defTabSz="800081"/>
              <a:endParaRPr lang="en-GB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endParaRPr>
            </a:p>
          </p:txBody>
        </p:sp>
        <p:sp>
          <p:nvSpPr>
            <p:cNvPr id="64" name="Rounded Rectangle 82">
              <a:extLst>
                <a:ext uri="{FF2B5EF4-FFF2-40B4-BE49-F238E27FC236}">
                  <a16:creationId xmlns:a16="http://schemas.microsoft.com/office/drawing/2014/main" id="{19CBD3FC-E3C1-42D7-A2EF-0938E056C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813" y="3815147"/>
              <a:ext cx="878446" cy="6729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 테스트</a:t>
              </a:r>
              <a:b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및 실행</a:t>
              </a:r>
              <a:endParaRPr lang="en-GB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Rounded Rectangle 82">
              <a:extLst>
                <a:ext uri="{FF2B5EF4-FFF2-40B4-BE49-F238E27FC236}">
                  <a16:creationId xmlns:a16="http://schemas.microsoft.com/office/drawing/2014/main" id="{7EB73D38-7056-4F8B-8B15-67C095A9A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5624" y="3815147"/>
              <a:ext cx="878446" cy="6729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 테스트</a:t>
              </a:r>
              <a:b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및 실행</a:t>
              </a:r>
              <a:endParaRPr lang="en-GB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Rounded Rectangle 82">
              <a:extLst>
                <a:ext uri="{FF2B5EF4-FFF2-40B4-BE49-F238E27FC236}">
                  <a16:creationId xmlns:a16="http://schemas.microsoft.com/office/drawing/2014/main" id="{50C66CED-C058-4062-BFEF-B1B662EB8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6903" y="3815147"/>
              <a:ext cx="1548501" cy="6729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시스템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비기능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테스트</a:t>
              </a:r>
              <a:b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및 실행</a:t>
              </a:r>
              <a:endParaRPr lang="en-GB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Rounded Rectangle 82">
              <a:extLst>
                <a:ext uri="{FF2B5EF4-FFF2-40B4-BE49-F238E27FC236}">
                  <a16:creationId xmlns:a16="http://schemas.microsoft.com/office/drawing/2014/main" id="{9C3C2CEA-2058-4578-96A4-289CE6CAB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8778" y="3815147"/>
              <a:ext cx="878446" cy="67299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pPr algn="ctr" latinLnBrk="0"/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인수 테스트</a:t>
              </a:r>
              <a:br>
                <a:rPr lang="en-US" altLang="ko-KR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sz="12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설계 및 실행</a:t>
              </a:r>
              <a:endParaRPr lang="en-GB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3809E189-4D81-48FF-A910-F93EF310F098}"/>
                </a:ext>
              </a:extLst>
            </p:cNvPr>
            <p:cNvCxnSpPr/>
            <p:nvPr/>
          </p:nvCxnSpPr>
          <p:spPr>
            <a:xfrm rot="16200000" flipH="1">
              <a:off x="2518412" y="4150126"/>
              <a:ext cx="47656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79225487-D528-4A53-BFDE-D83345983123}"/>
                </a:ext>
              </a:extLst>
            </p:cNvPr>
            <p:cNvCxnSpPr/>
            <p:nvPr/>
          </p:nvCxnSpPr>
          <p:spPr>
            <a:xfrm rot="16200000" flipH="1">
              <a:off x="4714718" y="4150126"/>
              <a:ext cx="47656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3803FDEE-FE29-4A36-A0E6-10B2279E2C96}"/>
                </a:ext>
              </a:extLst>
            </p:cNvPr>
            <p:cNvCxnSpPr/>
            <p:nvPr/>
          </p:nvCxnSpPr>
          <p:spPr>
            <a:xfrm rot="16200000" flipH="1">
              <a:off x="6911025" y="4150126"/>
              <a:ext cx="476564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FBF57CD-03FB-461C-AAE0-36420EA3A3E0}"/>
              </a:ext>
            </a:extLst>
          </p:cNvPr>
          <p:cNvGrpSpPr/>
          <p:nvPr/>
        </p:nvGrpSpPr>
        <p:grpSpPr>
          <a:xfrm>
            <a:off x="184692" y="2845518"/>
            <a:ext cx="8785225" cy="1488078"/>
            <a:chOff x="560387" y="2182812"/>
            <a:chExt cx="8785225" cy="1558609"/>
          </a:xfrm>
        </p:grpSpPr>
        <p:sp>
          <p:nvSpPr>
            <p:cNvPr id="72" name="Rounded Rectangle 7">
              <a:extLst>
                <a:ext uri="{FF2B5EF4-FFF2-40B4-BE49-F238E27FC236}">
                  <a16:creationId xmlns:a16="http://schemas.microsoft.com/office/drawing/2014/main" id="{4A483C4D-0E35-43B6-B551-8795A8054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387" y="2449694"/>
              <a:ext cx="8785225" cy="116980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9525" algn="ctr">
              <a:noFill/>
              <a:round/>
              <a:headEnd/>
              <a:tailEnd type="triangle" w="med" len="med"/>
            </a:ln>
          </p:spPr>
          <p:txBody>
            <a:bodyPr lIns="80147" tIns="0" rIns="80147" bIns="40074" anchorCtr="1"/>
            <a:lstStyle/>
            <a:p>
              <a:pPr algn="ctr" defTabSz="800081"/>
              <a:endParaRPr lang="en-GB" sz="1200" b="1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74" name="TextBox 131">
              <a:extLst>
                <a:ext uri="{FF2B5EF4-FFF2-40B4-BE49-F238E27FC236}">
                  <a16:creationId xmlns:a16="http://schemas.microsoft.com/office/drawing/2014/main" id="{FA8D0352-378E-4E09-971C-A23D6145D3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7592" y="3525671"/>
              <a:ext cx="793024" cy="1611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ctr" latinLnBrk="0">
                <a:defRPr sz="1100"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sz="1000" b="1" dirty="0">
                  <a:solidFill>
                    <a:prstClr val="black"/>
                  </a:solidFill>
                </a:rPr>
                <a:t>관리와 제어</a:t>
              </a:r>
              <a:endParaRPr lang="en-GB" sz="1000" b="1" dirty="0">
                <a:solidFill>
                  <a:prstClr val="black"/>
                </a:solidFill>
              </a:endParaRPr>
            </a:p>
          </p:txBody>
        </p:sp>
        <p:sp>
          <p:nvSpPr>
            <p:cNvPr id="79" name="TextBox 133">
              <a:extLst>
                <a:ext uri="{FF2B5EF4-FFF2-40B4-BE49-F238E27FC236}">
                  <a16:creationId xmlns:a16="http://schemas.microsoft.com/office/drawing/2014/main" id="{E1CCF2BA-F5DF-4FD6-AA9C-2F0C54AD6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55742" y="3525671"/>
              <a:ext cx="1157047" cy="1611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ctr" latinLnBrk="0">
                <a:defRPr sz="900" b="1"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sz="1000" dirty="0">
                  <a:solidFill>
                    <a:prstClr val="black"/>
                  </a:solidFill>
                </a:rPr>
                <a:t>결과 측정</a:t>
              </a:r>
              <a:endParaRPr lang="en-GB" sz="1000" dirty="0">
                <a:solidFill>
                  <a:prstClr val="black"/>
                </a:solidFill>
              </a:endParaRP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46C4F1A-4D52-4CDE-BA75-FD558DFB3FD4}"/>
                </a:ext>
              </a:extLst>
            </p:cNvPr>
            <p:cNvGrpSpPr/>
            <p:nvPr/>
          </p:nvGrpSpPr>
          <p:grpSpPr>
            <a:xfrm>
              <a:off x="2150157" y="3490803"/>
              <a:ext cx="5378496" cy="250618"/>
              <a:chOff x="2150158" y="3490802"/>
              <a:chExt cx="5378496" cy="326517"/>
            </a:xfrm>
          </p:grpSpPr>
          <p:cxnSp>
            <p:nvCxnSpPr>
              <p:cNvPr id="106" name="Elbow Connector 130">
                <a:extLst>
                  <a:ext uri="{FF2B5EF4-FFF2-40B4-BE49-F238E27FC236}">
                    <a16:creationId xmlns:a16="http://schemas.microsoft.com/office/drawing/2014/main" id="{30423685-02FE-4B05-B8CD-112A8BB20FE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4793070" y="3654061"/>
                <a:ext cx="326517" cy="0"/>
              </a:xfrm>
              <a:prstGeom prst="bentConnector3">
                <a:avLst>
                  <a:gd name="adj1" fmla="val 50000"/>
                </a:avLst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7" name="Elbow Connector 132">
                <a:extLst>
                  <a:ext uri="{FF2B5EF4-FFF2-40B4-BE49-F238E27FC236}">
                    <a16:creationId xmlns:a16="http://schemas.microsoft.com/office/drawing/2014/main" id="{0A4B1973-5401-49C0-88C5-E238089B699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16200000" flipV="1">
                <a:off x="7365395" y="3654061"/>
                <a:ext cx="326517" cy="0"/>
              </a:xfrm>
              <a:prstGeom prst="bentConnector3">
                <a:avLst>
                  <a:gd name="adj1" fmla="val 50000"/>
                </a:avLst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108" name="Elbow Connector 134">
                <a:extLst>
                  <a:ext uri="{FF2B5EF4-FFF2-40B4-BE49-F238E27FC236}">
                    <a16:creationId xmlns:a16="http://schemas.microsoft.com/office/drawing/2014/main" id="{C23B0C76-C9F9-4FAD-B0BD-205A539A53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1986899" y="3654061"/>
                <a:ext cx="326517" cy="0"/>
              </a:xfrm>
              <a:prstGeom prst="bentConnector3">
                <a:avLst>
                  <a:gd name="adj1" fmla="val 50000"/>
                </a:avLst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81" name="TextBox 135">
              <a:extLst>
                <a:ext uri="{FF2B5EF4-FFF2-40B4-BE49-F238E27FC236}">
                  <a16:creationId xmlns:a16="http://schemas.microsoft.com/office/drawing/2014/main" id="{88257A0F-EA72-4A2B-81F8-B66D994F9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1740" y="3525671"/>
              <a:ext cx="1224631" cy="1611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ctr" latinLnBrk="0">
                <a:defRPr sz="900" b="1"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algn="l"/>
              <a:r>
                <a:rPr lang="ko-KR" altLang="en-US" sz="1000" dirty="0">
                  <a:solidFill>
                    <a:prstClr val="black"/>
                  </a:solidFill>
                </a:rPr>
                <a:t>테스트 계획</a:t>
              </a:r>
              <a:endParaRPr lang="en-US" altLang="ko-KR" sz="1000" dirty="0">
                <a:solidFill>
                  <a:prstClr val="black"/>
                </a:solidFill>
              </a:endParaRPr>
            </a:p>
          </p:txBody>
        </p:sp>
        <p:grpSp>
          <p:nvGrpSpPr>
            <p:cNvPr id="82" name="그룹 21">
              <a:extLst>
                <a:ext uri="{FF2B5EF4-FFF2-40B4-BE49-F238E27FC236}">
                  <a16:creationId xmlns:a16="http://schemas.microsoft.com/office/drawing/2014/main" id="{7355B6AC-C5AC-4E30-9B1B-467ACB74F5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387" y="2182812"/>
              <a:ext cx="8785225" cy="361950"/>
              <a:chOff x="333375" y="2133600"/>
              <a:chExt cx="3766792" cy="361950"/>
            </a:xfrm>
          </p:grpSpPr>
          <p:sp>
            <p:nvSpPr>
              <p:cNvPr id="102" name="AutoShape 107">
                <a:extLst>
                  <a:ext uri="{FF2B5EF4-FFF2-40B4-BE49-F238E27FC236}">
                    <a16:creationId xmlns:a16="http://schemas.microsoft.com/office/drawing/2014/main" id="{451012F8-3987-4D22-95FB-6A3A705CCE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" y="2133600"/>
                <a:ext cx="3766792" cy="361950"/>
              </a:xfrm>
              <a:prstGeom prst="roundRect">
                <a:avLst>
                  <a:gd name="adj" fmla="val 25759"/>
                </a:avLst>
              </a:prstGeom>
              <a:solidFill>
                <a:srgbClr val="3C8ECD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Rectangle 126">
                <a:extLst>
                  <a:ext uri="{FF2B5EF4-FFF2-40B4-BE49-F238E27FC236}">
                    <a16:creationId xmlns:a16="http://schemas.microsoft.com/office/drawing/2014/main" id="{B4CFCCE2-E538-4BB3-BA1F-52D5AA3E4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375" y="2270125"/>
                <a:ext cx="962081" cy="225425"/>
              </a:xfrm>
              <a:prstGeom prst="rect">
                <a:avLst/>
              </a:prstGeom>
              <a:solidFill>
                <a:srgbClr val="3C8ECD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Rectangle 127">
                <a:extLst>
                  <a:ext uri="{FF2B5EF4-FFF2-40B4-BE49-F238E27FC236}">
                    <a16:creationId xmlns:a16="http://schemas.microsoft.com/office/drawing/2014/main" id="{1F30B2FA-65AF-4608-8FAD-00B313C07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8086" y="2133600"/>
                <a:ext cx="962081" cy="250825"/>
              </a:xfrm>
              <a:prstGeom prst="rect">
                <a:avLst/>
              </a:prstGeom>
              <a:solidFill>
                <a:srgbClr val="3C8ECD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3" name="TextBox 70">
              <a:extLst>
                <a:ext uri="{FF2B5EF4-FFF2-40B4-BE49-F238E27FC236}">
                  <a16:creationId xmlns:a16="http://schemas.microsoft.com/office/drawing/2014/main" id="{B1FF4EDA-6DFA-4C37-B73D-70DF90C49FC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85366" y="2248371"/>
              <a:ext cx="6535267" cy="2417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defRPr sz="15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dirty="0">
                  <a:solidFill>
                    <a:prstClr val="white"/>
                  </a:solidFill>
                </a:rPr>
                <a:t>테스트 관리 프로세스</a:t>
              </a:r>
            </a:p>
          </p:txBody>
        </p:sp>
        <p:sp>
          <p:nvSpPr>
            <p:cNvPr id="84" name="TextBox 54">
              <a:extLst>
                <a:ext uri="{FF2B5EF4-FFF2-40B4-BE49-F238E27FC236}">
                  <a16:creationId xmlns:a16="http://schemas.microsoft.com/office/drawing/2014/main" id="{F8C0BEF4-C022-4C97-A764-C589895E18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3709" y="2612119"/>
              <a:ext cx="1458857" cy="1611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ctr" latinLnBrk="0">
                <a:defRPr sz="1000" b="1"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dirty="0">
                  <a:solidFill>
                    <a:prstClr val="black"/>
                  </a:solidFill>
                </a:rPr>
                <a:t>테스트 계획 변경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85" name="TextBox 55">
              <a:extLst>
                <a:ext uri="{FF2B5EF4-FFF2-40B4-BE49-F238E27FC236}">
                  <a16:creationId xmlns:a16="http://schemas.microsoft.com/office/drawing/2014/main" id="{E57412DC-AB06-42E7-9E56-04AB148241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5319" y="2919621"/>
              <a:ext cx="1075636" cy="1611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ctr" latinLnBrk="0">
                <a:defRPr sz="1000" b="1"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dirty="0">
                  <a:solidFill>
                    <a:prstClr val="black"/>
                  </a:solidFill>
                </a:rPr>
                <a:t>테스트 계획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86" name="TextBox 63">
              <a:extLst>
                <a:ext uri="{FF2B5EF4-FFF2-40B4-BE49-F238E27FC236}">
                  <a16:creationId xmlns:a16="http://schemas.microsoft.com/office/drawing/2014/main" id="{D5805D65-76FD-4799-BAEE-EB1E11C1CD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5998" y="2768363"/>
              <a:ext cx="1020026" cy="3223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algn="ctr" latinLnBrk="0">
                <a:defRPr sz="1000" b="1"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dirty="0">
                  <a:solidFill>
                    <a:prstClr val="black"/>
                  </a:solidFill>
                </a:rPr>
                <a:t>테스트 종료 </a:t>
              </a:r>
              <a:endParaRPr lang="en-US" altLang="ko-KR" dirty="0">
                <a:solidFill>
                  <a:prstClr val="black"/>
                </a:solidFill>
              </a:endParaRPr>
            </a:p>
            <a:p>
              <a:r>
                <a:rPr lang="ko-KR" altLang="en-US" dirty="0">
                  <a:solidFill>
                    <a:prstClr val="black"/>
                  </a:solidFill>
                </a:rPr>
                <a:t>보고서</a:t>
              </a:r>
              <a:endParaRPr lang="en-GB" dirty="0">
                <a:solidFill>
                  <a:prstClr val="black"/>
                </a:solidFill>
              </a:endParaRPr>
            </a:p>
          </p:txBody>
        </p:sp>
        <p:cxnSp>
          <p:nvCxnSpPr>
            <p:cNvPr id="87" name="꺾인 연결선 267">
              <a:extLst>
                <a:ext uri="{FF2B5EF4-FFF2-40B4-BE49-F238E27FC236}">
                  <a16:creationId xmlns:a16="http://schemas.microsoft.com/office/drawing/2014/main" id="{59D99B2B-1C0B-4C36-926C-699D37F4EC19}"/>
                </a:ext>
              </a:extLst>
            </p:cNvPr>
            <p:cNvCxnSpPr>
              <a:stCxn id="95" idx="0"/>
              <a:endCxn id="94" idx="0"/>
            </p:cNvCxnSpPr>
            <p:nvPr/>
          </p:nvCxnSpPr>
          <p:spPr>
            <a:xfrm rot="16200000" flipH="1" flipV="1">
              <a:off x="3487643" y="1713986"/>
              <a:ext cx="6351" cy="2626120"/>
            </a:xfrm>
            <a:prstGeom prst="bentConnector3">
              <a:avLst>
                <a:gd name="adj1" fmla="val -3599433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7D4000AE-6F89-449E-BB0B-D4234062DC07}"/>
                </a:ext>
              </a:extLst>
            </p:cNvPr>
            <p:cNvCxnSpPr/>
            <p:nvPr/>
          </p:nvCxnSpPr>
          <p:spPr>
            <a:xfrm>
              <a:off x="5696383" y="3239282"/>
              <a:ext cx="803275" cy="0"/>
            </a:xfrm>
            <a:prstGeom prst="straightConnector1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EF7B9486-A289-4F66-854D-F9030ABC87FD}"/>
                </a:ext>
              </a:extLst>
            </p:cNvPr>
            <p:cNvCxnSpPr/>
            <p:nvPr/>
          </p:nvCxnSpPr>
          <p:spPr>
            <a:xfrm>
              <a:off x="3073512" y="3239282"/>
              <a:ext cx="803275" cy="0"/>
            </a:xfrm>
            <a:prstGeom prst="straightConnector1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94" name="Rectangle 11">
              <a:extLst>
                <a:ext uri="{FF2B5EF4-FFF2-40B4-BE49-F238E27FC236}">
                  <a16:creationId xmlns:a16="http://schemas.microsoft.com/office/drawing/2014/main" id="{90807988-E269-48D6-8666-BA19982853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6718" y="3030222"/>
              <a:ext cx="1842082" cy="424472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0147" tIns="40074" rIns="80147" bIns="40074" anchor="ctr"/>
            <a:lstStyle/>
            <a:p>
              <a:pPr algn="ctr" defTabSz="800081"/>
              <a:r>
                <a:rPr lang="ko-KR" altLang="en-US" sz="1200" b="1" dirty="0">
                  <a:solidFill>
                    <a:prstClr val="black"/>
                  </a:solidFill>
                  <a:cs typeface="Arial" charset="0"/>
                </a:rPr>
                <a:t>테스트 계획</a:t>
              </a:r>
              <a:endParaRPr lang="en-GB" sz="1200" b="1" dirty="0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95" name="Rectangle 12">
              <a:extLst>
                <a:ext uri="{FF2B5EF4-FFF2-40B4-BE49-F238E27FC236}">
                  <a16:creationId xmlns:a16="http://schemas.microsoft.com/office/drawing/2014/main" id="{CEC1543E-46AB-4B1B-9419-7C1ED2DAE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2838" y="3023871"/>
              <a:ext cx="1842082" cy="430823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0147" tIns="40074" rIns="80147" bIns="40074" anchor="ctr"/>
            <a:lstStyle/>
            <a:p>
              <a:pPr algn="ctr" defTabSz="800081"/>
              <a:r>
                <a:rPr lang="ko-KR" altLang="en-US" sz="1200" b="1" dirty="0">
                  <a:solidFill>
                    <a:prstClr val="black"/>
                  </a:solidFill>
                  <a:cs typeface="Arial" charset="0"/>
                </a:rPr>
                <a:t>테스트 모니터링 </a:t>
              </a:r>
              <a:br>
                <a:rPr lang="en-US" altLang="ko-KR" sz="1200" b="1" dirty="0">
                  <a:solidFill>
                    <a:prstClr val="black"/>
                  </a:solidFill>
                  <a:cs typeface="Arial" charset="0"/>
                </a:rPr>
              </a:br>
              <a:r>
                <a:rPr lang="ko-KR" altLang="en-US" sz="1200" b="1" dirty="0">
                  <a:solidFill>
                    <a:prstClr val="black"/>
                  </a:solidFill>
                  <a:cs typeface="Arial" charset="0"/>
                </a:rPr>
                <a:t>및 제어</a:t>
              </a:r>
              <a:endParaRPr lang="en-GB" altLang="en-US" sz="1200" b="1" dirty="0">
                <a:solidFill>
                  <a:prstClr val="black"/>
                </a:solidFill>
                <a:cs typeface="Arial" charset="0"/>
              </a:endParaRP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F4CE42E0-2F25-4F59-9E79-FD1E37073884}"/>
                </a:ext>
              </a:extLst>
            </p:cNvPr>
            <p:cNvCxnSpPr/>
            <p:nvPr/>
          </p:nvCxnSpPr>
          <p:spPr>
            <a:xfrm>
              <a:off x="8343899" y="3239282"/>
              <a:ext cx="380799" cy="0"/>
            </a:xfrm>
            <a:prstGeom prst="straightConnector1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98" name="Rectangle 13">
              <a:extLst>
                <a:ext uri="{FF2B5EF4-FFF2-40B4-BE49-F238E27FC236}">
                  <a16:creationId xmlns:a16="http://schemas.microsoft.com/office/drawing/2014/main" id="{3F36A2F5-336F-44A8-BA08-8A079D05B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8999" y="3023871"/>
              <a:ext cx="1840284" cy="430823"/>
            </a:xfrm>
            <a:prstGeom prst="rect">
              <a:avLst/>
            </a:prstGeom>
            <a:solidFill>
              <a:schemeClr val="bg1"/>
            </a:solidFill>
            <a:ln>
              <a:noFill/>
              <a:headEnd/>
              <a:tailEnd type="triangle" w="med" len="med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80147" tIns="40074" rIns="80147" bIns="40074" anchor="ctr"/>
            <a:lstStyle/>
            <a:p>
              <a:pPr algn="ctr" defTabSz="800081"/>
              <a:r>
                <a:rPr lang="ko-KR" altLang="en-US" sz="1200" b="1" dirty="0">
                  <a:solidFill>
                    <a:prstClr val="black"/>
                  </a:solidFill>
                  <a:cs typeface="Arial" charset="0"/>
                </a:rPr>
                <a:t>테스트 종료</a:t>
              </a:r>
              <a:endParaRPr lang="en-GB" altLang="en-US" sz="1200" b="1" dirty="0">
                <a:solidFill>
                  <a:prstClr val="black"/>
                </a:solidFill>
                <a:cs typeface="Arial" charset="0"/>
              </a:endParaRPr>
            </a:p>
          </p:txBody>
        </p: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7FBA4C3A-904D-40A4-BB9C-1329DF19C83B}"/>
                </a:ext>
              </a:extLst>
            </p:cNvPr>
            <p:cNvCxnSpPr/>
            <p:nvPr/>
          </p:nvCxnSpPr>
          <p:spPr>
            <a:xfrm>
              <a:off x="866774" y="3239282"/>
              <a:ext cx="380799" cy="0"/>
            </a:xfrm>
            <a:prstGeom prst="straightConnector1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41B6BE6D-16BF-4441-804E-7D75430B2471}"/>
                </a:ext>
              </a:extLst>
            </p:cNvPr>
            <p:cNvSpPr/>
            <p:nvPr/>
          </p:nvSpPr>
          <p:spPr>
            <a:xfrm>
              <a:off x="812539" y="3174859"/>
              <a:ext cx="135198" cy="135198"/>
            </a:xfrm>
            <a:prstGeom prst="ellipse">
              <a:avLst/>
            </a:prstGeom>
            <a:solidFill>
              <a:srgbClr val="2D557C"/>
            </a:solidFill>
            <a:ln w="38100">
              <a:solidFill>
                <a:srgbClr val="3C8E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FD2C0303-69C5-4C0B-85E2-E60E93706361}"/>
                </a:ext>
              </a:extLst>
            </p:cNvPr>
            <p:cNvSpPr/>
            <p:nvPr/>
          </p:nvSpPr>
          <p:spPr>
            <a:xfrm>
              <a:off x="8765914" y="3174859"/>
              <a:ext cx="135198" cy="135198"/>
            </a:xfrm>
            <a:prstGeom prst="ellipse">
              <a:avLst/>
            </a:prstGeom>
            <a:solidFill>
              <a:srgbClr val="2D557C"/>
            </a:solidFill>
            <a:ln w="38100">
              <a:solidFill>
                <a:srgbClr val="3C8E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E22F4B2-B43F-4D14-9D95-9BD3B1FBC3C0}"/>
              </a:ext>
            </a:extLst>
          </p:cNvPr>
          <p:cNvGrpSpPr/>
          <p:nvPr/>
        </p:nvGrpSpPr>
        <p:grpSpPr>
          <a:xfrm>
            <a:off x="184691" y="4941168"/>
            <a:ext cx="2891706" cy="288032"/>
            <a:chOff x="560388" y="5011080"/>
            <a:chExt cx="2513125" cy="288032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29C92BE1-1B10-483E-8FDD-4E918C25EB23}"/>
                </a:ext>
              </a:extLst>
            </p:cNvPr>
            <p:cNvSpPr/>
            <p:nvPr/>
          </p:nvSpPr>
          <p:spPr>
            <a:xfrm>
              <a:off x="560388" y="5011080"/>
              <a:ext cx="2513125" cy="288032"/>
            </a:xfrm>
            <a:prstGeom prst="rect">
              <a:avLst/>
            </a:prstGeom>
            <a:solidFill>
              <a:srgbClr val="2D557C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11" name="TextBox 70">
              <a:extLst>
                <a:ext uri="{FF2B5EF4-FFF2-40B4-BE49-F238E27FC236}">
                  <a16:creationId xmlns:a16="http://schemas.microsoft.com/office/drawing/2014/main" id="{DD363DEF-8D85-49F0-A021-1FB7D6D250CE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2242" y="5043713"/>
              <a:ext cx="2309417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defRPr sz="15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prstClr val="white"/>
                  </a:solidFill>
                </a:rPr>
                <a:t>테스트 완성도 모니터링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E1D2D9EC-C22F-4A15-96F8-AFE187B35F17}"/>
              </a:ext>
            </a:extLst>
          </p:cNvPr>
          <p:cNvGrpSpPr/>
          <p:nvPr/>
        </p:nvGrpSpPr>
        <p:grpSpPr>
          <a:xfrm>
            <a:off x="3131452" y="4941168"/>
            <a:ext cx="2891706" cy="288032"/>
            <a:chOff x="560388" y="5011080"/>
            <a:chExt cx="2513125" cy="288032"/>
          </a:xfrm>
        </p:grpSpPr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962C494D-CC8C-4D00-AC9C-51472E7757FD}"/>
                </a:ext>
              </a:extLst>
            </p:cNvPr>
            <p:cNvSpPr/>
            <p:nvPr/>
          </p:nvSpPr>
          <p:spPr>
            <a:xfrm>
              <a:off x="560388" y="5011080"/>
              <a:ext cx="2513125" cy="288032"/>
            </a:xfrm>
            <a:prstGeom prst="rect">
              <a:avLst/>
            </a:prstGeom>
            <a:solidFill>
              <a:srgbClr val="2D557C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14" name="TextBox 70">
              <a:extLst>
                <a:ext uri="{FF2B5EF4-FFF2-40B4-BE49-F238E27FC236}">
                  <a16:creationId xmlns:a16="http://schemas.microsoft.com/office/drawing/2014/main" id="{78BF1BED-C9BB-44AD-B13C-D55C02E4881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2242" y="5043713"/>
              <a:ext cx="2309417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defRPr sz="15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prstClr val="white"/>
                  </a:solidFill>
                </a:rPr>
                <a:t>테스트 </a:t>
              </a:r>
              <a:r>
                <a:rPr lang="ko-KR" altLang="en-US" sz="1200" dirty="0" err="1">
                  <a:solidFill>
                    <a:prstClr val="white"/>
                  </a:solidFill>
                </a:rPr>
                <a:t>진척률</a:t>
              </a:r>
              <a:r>
                <a:rPr lang="ko-KR" altLang="en-US" sz="1200" dirty="0">
                  <a:solidFill>
                    <a:prstClr val="white"/>
                  </a:solidFill>
                </a:rPr>
                <a:t> 모니터링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40EF196-6807-40CA-8840-1840AAC1C6E9}"/>
              </a:ext>
            </a:extLst>
          </p:cNvPr>
          <p:cNvGrpSpPr/>
          <p:nvPr/>
        </p:nvGrpSpPr>
        <p:grpSpPr>
          <a:xfrm>
            <a:off x="6078211" y="4941168"/>
            <a:ext cx="2891706" cy="288032"/>
            <a:chOff x="560388" y="5011080"/>
            <a:chExt cx="2513125" cy="288032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57012600-967E-4017-A349-2EAF8843021B}"/>
                </a:ext>
              </a:extLst>
            </p:cNvPr>
            <p:cNvSpPr/>
            <p:nvPr/>
          </p:nvSpPr>
          <p:spPr>
            <a:xfrm>
              <a:off x="560388" y="5011080"/>
              <a:ext cx="2513125" cy="288032"/>
            </a:xfrm>
            <a:prstGeom prst="rect">
              <a:avLst/>
            </a:prstGeom>
            <a:solidFill>
              <a:srgbClr val="2D557C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 sz="1600">
                <a:solidFill>
                  <a:prstClr val="black"/>
                </a:solidFill>
              </a:endParaRPr>
            </a:p>
          </p:txBody>
        </p:sp>
        <p:sp>
          <p:nvSpPr>
            <p:cNvPr id="117" name="TextBox 70">
              <a:extLst>
                <a:ext uri="{FF2B5EF4-FFF2-40B4-BE49-F238E27FC236}">
                  <a16:creationId xmlns:a16="http://schemas.microsoft.com/office/drawing/2014/main" id="{A2F2F6C1-4A0C-4A14-A01F-1ABD2BA8327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62242" y="5043713"/>
              <a:ext cx="2309417" cy="18466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algn="ctr" latinLnBrk="0">
                <a:defRPr sz="1500" b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prstClr val="white"/>
                  </a:solidFill>
                </a:rPr>
                <a:t>결함 현황 모니터링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7E7C135-C235-4B3E-ABB6-0260F92A47E4}"/>
              </a:ext>
            </a:extLst>
          </p:cNvPr>
          <p:cNvSpPr txBox="1"/>
          <p:nvPr/>
        </p:nvSpPr>
        <p:spPr>
          <a:xfrm>
            <a:off x="222916" y="5300911"/>
            <a:ext cx="2914638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algn="ctr" fontAlgn="base" latinLnBrk="0">
              <a:spcBef>
                <a:spcPct val="50000"/>
              </a:spcBef>
              <a:spcAft>
                <a:spcPct val="0"/>
              </a:spcAft>
              <a:defRPr sz="11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98425" indent="-98425" algn="l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prstClr val="black"/>
                </a:solidFill>
              </a:rPr>
              <a:t>요구사항 커버리지</a:t>
            </a:r>
            <a:br>
              <a:rPr lang="en-US" altLang="ko-KR" sz="1000" dirty="0">
                <a:solidFill>
                  <a:srgbClr val="4D4D4D"/>
                </a:solidFill>
              </a:rPr>
            </a:br>
            <a:r>
              <a:rPr lang="en-US" altLang="ko-KR" sz="1000" dirty="0">
                <a:solidFill>
                  <a:srgbClr val="4D4D4D"/>
                </a:solidFill>
              </a:rPr>
              <a:t>- </a:t>
            </a:r>
            <a:r>
              <a:rPr lang="ko-KR" altLang="en-US" sz="1000" dirty="0">
                <a:solidFill>
                  <a:srgbClr val="4D4D4D"/>
                </a:solidFill>
              </a:rPr>
              <a:t>테스트 수행된 요구사항 비율</a:t>
            </a:r>
          </a:p>
          <a:p>
            <a:pPr marL="98425" indent="-98425" algn="l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prstClr val="black"/>
                </a:solidFill>
              </a:rPr>
              <a:t>잔존 </a:t>
            </a:r>
            <a:r>
              <a:rPr lang="ko-KR" altLang="en-US" sz="1000" b="1" dirty="0" err="1">
                <a:solidFill>
                  <a:prstClr val="black"/>
                </a:solidFill>
              </a:rPr>
              <a:t>리스크</a:t>
            </a:r>
            <a:br>
              <a:rPr lang="en-US" altLang="ko-KR" sz="1000" dirty="0">
                <a:solidFill>
                  <a:srgbClr val="4D4D4D"/>
                </a:solidFill>
              </a:rPr>
            </a:br>
            <a:r>
              <a:rPr lang="en-US" altLang="ko-KR" sz="1000" dirty="0">
                <a:solidFill>
                  <a:srgbClr val="4D4D4D"/>
                </a:solidFill>
              </a:rPr>
              <a:t>- </a:t>
            </a:r>
            <a:r>
              <a:rPr lang="ko-KR" altLang="en-US" sz="1000" dirty="0">
                <a:solidFill>
                  <a:srgbClr val="4D4D4D"/>
                </a:solidFill>
              </a:rPr>
              <a:t>장애발생 가능성 </a:t>
            </a:r>
            <a:r>
              <a:rPr lang="en-US" altLang="ko-KR" sz="1000" dirty="0">
                <a:solidFill>
                  <a:srgbClr val="4D4D4D"/>
                </a:solidFill>
              </a:rPr>
              <a:t>x </a:t>
            </a:r>
            <a:r>
              <a:rPr lang="ko-KR" altLang="en-US" sz="1000" dirty="0">
                <a:solidFill>
                  <a:srgbClr val="4D4D4D"/>
                </a:solidFill>
              </a:rPr>
              <a:t>비즈니스 손실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D92DAA6-7F9E-4630-9923-579E7ADAC421}"/>
              </a:ext>
            </a:extLst>
          </p:cNvPr>
          <p:cNvSpPr txBox="1"/>
          <p:nvPr/>
        </p:nvSpPr>
        <p:spPr>
          <a:xfrm>
            <a:off x="3179077" y="5300911"/>
            <a:ext cx="2914638" cy="75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>
            <a:spAutoFit/>
          </a:bodyPr>
          <a:lstStyle>
            <a:defPPr>
              <a:defRPr lang="ko-KR"/>
            </a:defPPr>
            <a:lvl1pPr algn="ctr" fontAlgn="base" latinLnBrk="0">
              <a:spcBef>
                <a:spcPct val="50000"/>
              </a:spcBef>
              <a:spcAft>
                <a:spcPct val="0"/>
              </a:spcAft>
              <a:defRPr sz="110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marL="98425" indent="-98425" algn="l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prstClr val="black"/>
                </a:solidFill>
              </a:rPr>
              <a:t>테스트 케이스 생성 진척</a:t>
            </a:r>
            <a:br>
              <a:rPr lang="en-US" altLang="ko-KR" sz="1000" dirty="0">
                <a:solidFill>
                  <a:srgbClr val="4D4D4D"/>
                </a:solidFill>
              </a:rPr>
            </a:br>
            <a:r>
              <a:rPr lang="en-US" altLang="ko-KR" sz="1000" dirty="0">
                <a:solidFill>
                  <a:srgbClr val="4D4D4D"/>
                </a:solidFill>
              </a:rPr>
              <a:t>- </a:t>
            </a:r>
            <a:r>
              <a:rPr lang="ko-KR" altLang="en-US" sz="1000" dirty="0" err="1">
                <a:solidFill>
                  <a:srgbClr val="4D4D4D"/>
                </a:solidFill>
              </a:rPr>
              <a:t>시나리오별</a:t>
            </a:r>
            <a:r>
              <a:rPr lang="ko-KR" altLang="en-US" sz="1000" dirty="0">
                <a:solidFill>
                  <a:srgbClr val="4D4D4D"/>
                </a:solidFill>
              </a:rPr>
              <a:t> 케이스 작성 </a:t>
            </a:r>
            <a:r>
              <a:rPr lang="ko-KR" altLang="en-US" sz="1000" dirty="0" err="1">
                <a:solidFill>
                  <a:srgbClr val="4D4D4D"/>
                </a:solidFill>
              </a:rPr>
              <a:t>진척율</a:t>
            </a:r>
            <a:endParaRPr lang="en-US" altLang="ko-KR" sz="1000" dirty="0">
              <a:solidFill>
                <a:srgbClr val="4D4D4D"/>
              </a:solidFill>
            </a:endParaRPr>
          </a:p>
          <a:p>
            <a:pPr marL="98425" indent="-98425" algn="l">
              <a:lnSpc>
                <a:spcPct val="110000"/>
              </a:lnSpc>
              <a:spcBef>
                <a:spcPts val="4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altLang="en-US" sz="1000" b="1" dirty="0">
                <a:solidFill>
                  <a:prstClr val="black"/>
                </a:solidFill>
              </a:rPr>
              <a:t>테스트 케이스 수행 진척</a:t>
            </a:r>
            <a:br>
              <a:rPr lang="en-US" altLang="ko-KR" sz="1000" dirty="0">
                <a:solidFill>
                  <a:srgbClr val="4D4D4D"/>
                </a:solidFill>
              </a:rPr>
            </a:br>
            <a:r>
              <a:rPr lang="en-US" altLang="ko-KR" sz="1000" dirty="0">
                <a:solidFill>
                  <a:srgbClr val="4D4D4D"/>
                </a:solidFill>
              </a:rPr>
              <a:t>-</a:t>
            </a:r>
            <a:r>
              <a:rPr lang="ko-KR" altLang="en-US" sz="1000" dirty="0">
                <a:solidFill>
                  <a:srgbClr val="4D4D4D"/>
                </a:solidFill>
              </a:rPr>
              <a:t>테스트 케이스 대비 수행 </a:t>
            </a:r>
            <a:r>
              <a:rPr lang="ko-KR" altLang="en-US" sz="1000" dirty="0" err="1">
                <a:solidFill>
                  <a:srgbClr val="4D4D4D"/>
                </a:solidFill>
              </a:rPr>
              <a:t>진척율</a:t>
            </a:r>
            <a:endParaRPr lang="ko-KR" altLang="en-US" sz="1000" dirty="0">
              <a:solidFill>
                <a:srgbClr val="4D4D4D"/>
              </a:solidFill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3AE67EBD-CEC4-402E-9BDD-B072515A53AD}"/>
              </a:ext>
            </a:extLst>
          </p:cNvPr>
          <p:cNvGrpSpPr/>
          <p:nvPr/>
        </p:nvGrpSpPr>
        <p:grpSpPr>
          <a:xfrm>
            <a:off x="6133303" y="5265203"/>
            <a:ext cx="2836615" cy="1043522"/>
            <a:chOff x="6466664" y="5265203"/>
            <a:chExt cx="2794404" cy="1043522"/>
          </a:xfrm>
        </p:grpSpPr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D1CC3EFC-0B1B-495D-8CD2-324CE99E48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2596" t="1380" r="13203" b="3346"/>
            <a:stretch/>
          </p:blipFill>
          <p:spPr bwMode="auto">
            <a:xfrm>
              <a:off x="6466664" y="5265203"/>
              <a:ext cx="1363455" cy="10435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2">
              <a:extLst>
                <a:ext uri="{FF2B5EF4-FFF2-40B4-BE49-F238E27FC236}">
                  <a16:creationId xmlns:a16="http://schemas.microsoft.com/office/drawing/2014/main" id="{3F0182C8-7463-4A97-AA74-48FC2E303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82657" y="5272335"/>
              <a:ext cx="1378411" cy="10363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FD55D6F5-057A-4750-8F06-9D4C663F74A5}"/>
              </a:ext>
            </a:extLst>
          </p:cNvPr>
          <p:cNvGrpSpPr/>
          <p:nvPr/>
        </p:nvGrpSpPr>
        <p:grpSpPr>
          <a:xfrm>
            <a:off x="3103925" y="5269647"/>
            <a:ext cx="2946760" cy="1039078"/>
            <a:chOff x="3479621" y="5269647"/>
            <a:chExt cx="2946760" cy="1007328"/>
          </a:xfrm>
        </p:grpSpPr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27B902A7-5793-4E41-B9FA-51B00C362A34}"/>
                </a:ext>
              </a:extLst>
            </p:cNvPr>
            <p:cNvCxnSpPr/>
            <p:nvPr/>
          </p:nvCxnSpPr>
          <p:spPr>
            <a:xfrm>
              <a:off x="3479621" y="5269647"/>
              <a:ext cx="0" cy="100732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E429B41F-F4D8-4077-BE33-8EE6B02A9AE5}"/>
                </a:ext>
              </a:extLst>
            </p:cNvPr>
            <p:cNvCxnSpPr/>
            <p:nvPr/>
          </p:nvCxnSpPr>
          <p:spPr>
            <a:xfrm>
              <a:off x="6426381" y="5269647"/>
              <a:ext cx="0" cy="100732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8AB8F7CE-AE47-4444-9F1B-6F267F6D6E10}"/>
              </a:ext>
            </a:extLst>
          </p:cNvPr>
          <p:cNvGrpSpPr/>
          <p:nvPr/>
        </p:nvGrpSpPr>
        <p:grpSpPr>
          <a:xfrm>
            <a:off x="3541675" y="1577557"/>
            <a:ext cx="2071545" cy="450941"/>
            <a:chOff x="3765929" y="1645523"/>
            <a:chExt cx="2393858" cy="450941"/>
          </a:xfrm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E5AE0F1-C037-441C-81FF-6F523BD7EEE3}"/>
                </a:ext>
              </a:extLst>
            </p:cNvPr>
            <p:cNvSpPr/>
            <p:nvPr/>
          </p:nvSpPr>
          <p:spPr>
            <a:xfrm>
              <a:off x="3765929" y="1670722"/>
              <a:ext cx="2393858" cy="4078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E07E751-4FAE-44E9-959C-0B57A1324A75}"/>
                </a:ext>
              </a:extLst>
            </p:cNvPr>
            <p:cNvSpPr/>
            <p:nvPr/>
          </p:nvSpPr>
          <p:spPr>
            <a:xfrm>
              <a:off x="3765929" y="1674392"/>
              <a:ext cx="2393858" cy="1961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3701253-66C3-4767-967F-A1C19AF9550C}"/>
                </a:ext>
              </a:extLst>
            </p:cNvPr>
            <p:cNvSpPr txBox="1"/>
            <p:nvPr/>
          </p:nvSpPr>
          <p:spPr>
            <a:xfrm>
              <a:off x="4630388" y="1645523"/>
              <a:ext cx="665389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파트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18906ED-EEA4-498C-8B6C-26B171AED6C8}"/>
                </a:ext>
              </a:extLst>
            </p:cNvPr>
            <p:cNvSpPr txBox="1"/>
            <p:nvPr/>
          </p:nvSpPr>
          <p:spPr>
            <a:xfrm>
              <a:off x="4150388" y="1842548"/>
              <a:ext cx="1624940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개념 및 용어</a:t>
              </a:r>
            </a:p>
          </p:txBody>
        </p:sp>
      </p:grp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295E6D74-B45D-48F1-9908-4F366F93B5B9}"/>
              </a:ext>
            </a:extLst>
          </p:cNvPr>
          <p:cNvCxnSpPr>
            <a:stCxn id="140" idx="0"/>
            <a:endCxn id="127" idx="2"/>
          </p:cNvCxnSpPr>
          <p:nvPr/>
        </p:nvCxnSpPr>
        <p:spPr>
          <a:xfrm flipV="1">
            <a:off x="4577447" y="2010582"/>
            <a:ext cx="0" cy="162898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32" name="꺾인 연결선 300">
            <a:extLst>
              <a:ext uri="{FF2B5EF4-FFF2-40B4-BE49-F238E27FC236}">
                <a16:creationId xmlns:a16="http://schemas.microsoft.com/office/drawing/2014/main" id="{4F84BF50-80EE-4B61-AEF9-37AE7ACE088E}"/>
              </a:ext>
            </a:extLst>
          </p:cNvPr>
          <p:cNvCxnSpPr>
            <a:stCxn id="136" idx="0"/>
            <a:endCxn id="127" idx="1"/>
          </p:cNvCxnSpPr>
          <p:nvPr/>
        </p:nvCxnSpPr>
        <p:spPr>
          <a:xfrm rot="5400000" flipH="1" flipV="1">
            <a:off x="2572572" y="1175511"/>
            <a:ext cx="337942" cy="1600261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none" w="med" len="med"/>
            <a:tailEnd type="triangle" w="med" len="med"/>
          </a:ln>
        </p:spPr>
      </p:cxn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50EF3872-4050-4149-856F-6FF605E95848}"/>
              </a:ext>
            </a:extLst>
          </p:cNvPr>
          <p:cNvGrpSpPr/>
          <p:nvPr/>
        </p:nvGrpSpPr>
        <p:grpSpPr>
          <a:xfrm>
            <a:off x="905447" y="2144612"/>
            <a:ext cx="2071545" cy="450941"/>
            <a:chOff x="3765929" y="1645523"/>
            <a:chExt cx="2393858" cy="450941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36F8C8D3-6D3B-429D-9DBA-981E2F414820}"/>
                </a:ext>
              </a:extLst>
            </p:cNvPr>
            <p:cNvSpPr/>
            <p:nvPr/>
          </p:nvSpPr>
          <p:spPr>
            <a:xfrm>
              <a:off x="3765929" y="1670722"/>
              <a:ext cx="2393858" cy="4078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691AB85-25BA-4117-B91C-CF4F9F021F01}"/>
                </a:ext>
              </a:extLst>
            </p:cNvPr>
            <p:cNvSpPr/>
            <p:nvPr/>
          </p:nvSpPr>
          <p:spPr>
            <a:xfrm>
              <a:off x="3765929" y="1674392"/>
              <a:ext cx="2393858" cy="1961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22C6566-5FA3-4430-9936-3A5775738E07}"/>
                </a:ext>
              </a:extLst>
            </p:cNvPr>
            <p:cNvSpPr txBox="1"/>
            <p:nvPr/>
          </p:nvSpPr>
          <p:spPr>
            <a:xfrm>
              <a:off x="4630388" y="1645523"/>
              <a:ext cx="665389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파트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E60B6BC-5E67-4460-ACBC-A49C419DEB88}"/>
                </a:ext>
              </a:extLst>
            </p:cNvPr>
            <p:cNvSpPr txBox="1"/>
            <p:nvPr/>
          </p:nvSpPr>
          <p:spPr>
            <a:xfrm>
              <a:off x="4439366" y="1842548"/>
              <a:ext cx="1046985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기법</a:t>
              </a:r>
            </a:p>
          </p:txBody>
        </p: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06AB8800-EB47-4BC8-AEE8-D7450C106921}"/>
              </a:ext>
            </a:extLst>
          </p:cNvPr>
          <p:cNvGrpSpPr/>
          <p:nvPr/>
        </p:nvGrpSpPr>
        <p:grpSpPr>
          <a:xfrm>
            <a:off x="3541675" y="2138262"/>
            <a:ext cx="2071545" cy="457291"/>
            <a:chOff x="3917370" y="2142706"/>
            <a:chExt cx="2071545" cy="457291"/>
          </a:xfrm>
        </p:grpSpPr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A71797D6-7DED-4F2C-AF48-EDCA4F080CCC}"/>
                </a:ext>
              </a:extLst>
            </p:cNvPr>
            <p:cNvSpPr/>
            <p:nvPr/>
          </p:nvSpPr>
          <p:spPr>
            <a:xfrm>
              <a:off x="3917370" y="2176930"/>
              <a:ext cx="2071545" cy="4078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6B6F4A6-7262-4A2F-B5E9-9FE761B65B7C}"/>
                </a:ext>
              </a:extLst>
            </p:cNvPr>
            <p:cNvSpPr/>
            <p:nvPr/>
          </p:nvSpPr>
          <p:spPr>
            <a:xfrm>
              <a:off x="3917370" y="2177925"/>
              <a:ext cx="2071545" cy="1961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97571D8D-D1CC-425F-8331-14DDB99D454C}"/>
                </a:ext>
              </a:extLst>
            </p:cNvPr>
            <p:cNvSpPr txBox="1"/>
            <p:nvPr/>
          </p:nvSpPr>
          <p:spPr>
            <a:xfrm>
              <a:off x="4665437" y="2142706"/>
              <a:ext cx="575800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파트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126DEAF4-49E3-41EF-912C-F9CA0ACE53E6}"/>
                </a:ext>
              </a:extLst>
            </p:cNvPr>
            <p:cNvSpPr txBox="1"/>
            <p:nvPr/>
          </p:nvSpPr>
          <p:spPr>
            <a:xfrm>
              <a:off x="4344729" y="2346081"/>
              <a:ext cx="1216827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프로세스</a:t>
              </a:r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8F116283-C338-4CE8-9037-84C819A1E4CE}"/>
              </a:ext>
            </a:extLst>
          </p:cNvPr>
          <p:cNvGrpSpPr/>
          <p:nvPr/>
        </p:nvGrpSpPr>
        <p:grpSpPr>
          <a:xfrm>
            <a:off x="6170867" y="2144612"/>
            <a:ext cx="2071545" cy="450941"/>
            <a:chOff x="3765929" y="1645523"/>
            <a:chExt cx="2393858" cy="450941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1863033E-2B11-4619-BE17-109D696C43F3}"/>
                </a:ext>
              </a:extLst>
            </p:cNvPr>
            <p:cNvSpPr/>
            <p:nvPr/>
          </p:nvSpPr>
          <p:spPr>
            <a:xfrm>
              <a:off x="3765929" y="1670722"/>
              <a:ext cx="2393858" cy="4078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5A28962D-FE65-4D84-9F69-8A417144342E}"/>
                </a:ext>
              </a:extLst>
            </p:cNvPr>
            <p:cNvSpPr/>
            <p:nvPr/>
          </p:nvSpPr>
          <p:spPr>
            <a:xfrm>
              <a:off x="3765929" y="1674392"/>
              <a:ext cx="2393858" cy="1961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D2BCF54D-261A-4E4C-8593-2D9B0B624856}"/>
                </a:ext>
              </a:extLst>
            </p:cNvPr>
            <p:cNvSpPr txBox="1"/>
            <p:nvPr/>
          </p:nvSpPr>
          <p:spPr>
            <a:xfrm>
              <a:off x="4630388" y="1645523"/>
              <a:ext cx="665389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파트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6598742-62CB-4613-923A-5DD62851E4C0}"/>
                </a:ext>
              </a:extLst>
            </p:cNvPr>
            <p:cNvSpPr txBox="1"/>
            <p:nvPr/>
          </p:nvSpPr>
          <p:spPr>
            <a:xfrm>
              <a:off x="4439366" y="1842548"/>
              <a:ext cx="1046985" cy="2539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명세</a:t>
              </a:r>
            </a:p>
          </p:txBody>
        </p:sp>
      </p:grpSp>
      <p:cxnSp>
        <p:nvCxnSpPr>
          <p:cNvPr id="148" name="꺾인 연결선 316">
            <a:extLst>
              <a:ext uri="{FF2B5EF4-FFF2-40B4-BE49-F238E27FC236}">
                <a16:creationId xmlns:a16="http://schemas.microsoft.com/office/drawing/2014/main" id="{3AE4B9FC-44E4-4BDA-8331-2FE3BA58CE00}"/>
              </a:ext>
            </a:extLst>
          </p:cNvPr>
          <p:cNvCxnSpPr>
            <a:stCxn id="146" idx="0"/>
            <a:endCxn id="127" idx="3"/>
          </p:cNvCxnSpPr>
          <p:nvPr/>
        </p:nvCxnSpPr>
        <p:spPr>
          <a:xfrm rot="16200000" flipV="1">
            <a:off x="6241055" y="1178833"/>
            <a:ext cx="337942" cy="1593614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0864DFD6-618E-4FAD-893F-81F5C0943105}"/>
              </a:ext>
            </a:extLst>
          </p:cNvPr>
          <p:cNvCxnSpPr>
            <a:stCxn id="139" idx="3"/>
            <a:endCxn id="144" idx="1"/>
          </p:cNvCxnSpPr>
          <p:nvPr/>
        </p:nvCxnSpPr>
        <p:spPr>
          <a:xfrm flipV="1">
            <a:off x="5613220" y="2373724"/>
            <a:ext cx="557647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none" w="med" len="med"/>
            <a:tailEnd type="triangle" w="med" len="med"/>
          </a:ln>
        </p:spPr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27CAAF32-8846-4136-9B9B-F709889AED96}"/>
              </a:ext>
            </a:extLst>
          </p:cNvPr>
          <p:cNvCxnSpPr>
            <a:stCxn id="139" idx="1"/>
            <a:endCxn id="134" idx="3"/>
          </p:cNvCxnSpPr>
          <p:nvPr/>
        </p:nvCxnSpPr>
        <p:spPr>
          <a:xfrm flipH="1" flipV="1">
            <a:off x="2976992" y="2373724"/>
            <a:ext cx="564683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round/>
            <a:headEnd type="none" w="med" len="med"/>
            <a:tailEnd type="triangle" w="med" len="med"/>
          </a:ln>
        </p:spPr>
      </p:cxnSp>
      <p:sp>
        <p:nvSpPr>
          <p:cNvPr id="151" name="오른쪽 화살표 64">
            <a:extLst>
              <a:ext uri="{FF2B5EF4-FFF2-40B4-BE49-F238E27FC236}">
                <a16:creationId xmlns:a16="http://schemas.microsoft.com/office/drawing/2014/main" id="{651C4F68-BE75-4DF8-9574-1B7FB48EB000}"/>
              </a:ext>
            </a:extLst>
          </p:cNvPr>
          <p:cNvSpPr/>
          <p:nvPr/>
        </p:nvSpPr>
        <p:spPr>
          <a:xfrm rot="5400000">
            <a:off x="275036" y="3210723"/>
            <a:ext cx="1762805" cy="501985"/>
          </a:xfrm>
          <a:prstGeom prst="rightArrow">
            <a:avLst>
              <a:gd name="adj1" fmla="val 65180"/>
              <a:gd name="adj2" fmla="val 21917"/>
            </a:avLst>
          </a:prstGeom>
          <a:gradFill>
            <a:gsLst>
              <a:gs pos="0">
                <a:srgbClr val="CC000C">
                  <a:alpha val="42000"/>
                </a:srgbClr>
              </a:gs>
              <a:gs pos="100000">
                <a:schemeClr val="tx1">
                  <a:alpha val="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오른쪽 화살표 323">
            <a:extLst>
              <a:ext uri="{FF2B5EF4-FFF2-40B4-BE49-F238E27FC236}">
                <a16:creationId xmlns:a16="http://schemas.microsoft.com/office/drawing/2014/main" id="{B06893F3-5CA7-43D7-BEA8-2C272D27F4CA}"/>
              </a:ext>
            </a:extLst>
          </p:cNvPr>
          <p:cNvSpPr/>
          <p:nvPr/>
        </p:nvSpPr>
        <p:spPr>
          <a:xfrm rot="5400000">
            <a:off x="4444701" y="2461924"/>
            <a:ext cx="265206" cy="501985"/>
          </a:xfrm>
          <a:prstGeom prst="rightArrow">
            <a:avLst>
              <a:gd name="adj1" fmla="val 65180"/>
              <a:gd name="adj2" fmla="val 38615"/>
            </a:avLst>
          </a:prstGeom>
          <a:gradFill>
            <a:gsLst>
              <a:gs pos="0">
                <a:srgbClr val="CC000C">
                  <a:alpha val="42000"/>
                </a:srgbClr>
              </a:gs>
              <a:gs pos="100000">
                <a:schemeClr val="tx1">
                  <a:alpha val="4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9D10EE6B-9868-4779-82C0-CF38F1087EB5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3695130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0" y="0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35698" y="51884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품질 역량을 고려한 개발 단계별 맞춤형 컨설팅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2" name="AutoShape 107">
            <a:extLst>
              <a:ext uri="{FF2B5EF4-FFF2-40B4-BE49-F238E27FC236}">
                <a16:creationId xmlns:a16="http://schemas.microsoft.com/office/drawing/2014/main" id="{D6828740-9231-4820-8CAE-964C92503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0173" y="1658343"/>
            <a:ext cx="5017601" cy="354731"/>
          </a:xfrm>
          <a:prstGeom prst="round2SameRect">
            <a:avLst/>
          </a:prstGeom>
          <a:solidFill>
            <a:srgbClr val="1E2855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/>
            <a:endParaRPr lang="ko-KR" altLang="en-US" b="0" dirty="0">
              <a:latin typeface="+mj-ea"/>
              <a:ea typeface="+mj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3B21640-8CDB-48D2-992C-49077056F13A}"/>
              </a:ext>
            </a:extLst>
          </p:cNvPr>
          <p:cNvSpPr/>
          <p:nvPr/>
        </p:nvSpPr>
        <p:spPr>
          <a:xfrm>
            <a:off x="3620173" y="2135383"/>
            <a:ext cx="5017602" cy="33805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txBody>
          <a:bodyPr wrap="none" lIns="36000" tIns="36000" rIns="36000" bIns="36000" numCol="1" spcCol="36000" anchor="ctr">
            <a:normAutofit/>
          </a:bodyPr>
          <a:lstStyle/>
          <a:p>
            <a:endParaRPr lang="ko-KR" altLang="en-US" sz="1000" b="1" spc="-15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461CC42-B9B6-46B6-B9EE-8B4A3DAF480E}"/>
              </a:ext>
            </a:extLst>
          </p:cNvPr>
          <p:cNvSpPr/>
          <p:nvPr/>
        </p:nvSpPr>
        <p:spPr>
          <a:xfrm>
            <a:off x="393383" y="2129207"/>
            <a:ext cx="2990637" cy="338667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63500" dist="25400" dir="2700000" algn="tl" rotWithShape="0">
              <a:prstClr val="black">
                <a:alpha val="20000"/>
              </a:prstClr>
            </a:outerShdw>
          </a:effectLst>
        </p:spPr>
        <p:txBody>
          <a:bodyPr wrap="none" lIns="36000" tIns="36000" rIns="36000" bIns="36000" numCol="1" spcCol="36000" anchor="ctr">
            <a:normAutofit/>
          </a:bodyPr>
          <a:lstStyle/>
          <a:p>
            <a:endParaRPr lang="ko-KR" altLang="en-US" sz="1000" b="1" spc="-15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E51807-3908-43B6-9A84-5A2DB2F98C13}"/>
              </a:ext>
            </a:extLst>
          </p:cNvPr>
          <p:cNvSpPr txBox="1"/>
          <p:nvPr/>
        </p:nvSpPr>
        <p:spPr>
          <a:xfrm>
            <a:off x="498600" y="2255404"/>
            <a:ext cx="2784798" cy="5743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</a:schemeClr>
              </a:gs>
              <a:gs pos="63000">
                <a:schemeClr val="bg1"/>
              </a:gs>
              <a:gs pos="100000">
                <a:srgbClr val="E6E6E6"/>
              </a:gs>
            </a:gsLst>
            <a:path path="circle">
              <a:fillToRect r="100000" b="100000"/>
            </a:path>
            <a:tileRect l="-100000" t="-100000"/>
          </a:gra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품질 수행 능력 진단</a:t>
            </a:r>
            <a:r>
              <a:rPr lang="en-US" altLang="ko-KR" dirty="0"/>
              <a:t>(</a:t>
            </a:r>
            <a:r>
              <a:rPr lang="ko-KR" altLang="en-US" dirty="0"/>
              <a:t>자사 보유</a:t>
            </a:r>
            <a:r>
              <a:rPr lang="en-US" altLang="ko-KR" dirty="0"/>
              <a:t>_</a:t>
            </a:r>
            <a:r>
              <a:rPr lang="ko-KR" altLang="en-US" dirty="0"/>
              <a:t>품질역량</a:t>
            </a:r>
            <a:r>
              <a:rPr lang="en-US" altLang="ko-KR" dirty="0"/>
              <a:t> </a:t>
            </a:r>
            <a:r>
              <a:rPr lang="ko-KR" altLang="en-US" dirty="0"/>
              <a:t>진단 </a:t>
            </a:r>
            <a:r>
              <a:rPr lang="ko-KR" altLang="en-US" dirty="0" err="1"/>
              <a:t>툴킷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E57B5C-5CD8-4859-A114-BB6E7044F82C}"/>
              </a:ext>
            </a:extLst>
          </p:cNvPr>
          <p:cNvSpPr txBox="1"/>
          <p:nvPr/>
        </p:nvSpPr>
        <p:spPr>
          <a:xfrm>
            <a:off x="498600" y="2941724"/>
            <a:ext cx="910759" cy="5743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</a:schemeClr>
              </a:gs>
              <a:gs pos="63000">
                <a:schemeClr val="bg1"/>
              </a:gs>
              <a:gs pos="100000">
                <a:srgbClr val="E6E6E6"/>
              </a:gs>
            </a:gsLst>
            <a:path path="circle">
              <a:fillToRect r="100000" b="100000"/>
            </a:path>
            <a:tileRect l="-100000" t="-100000"/>
          </a:gra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개발 </a:t>
            </a:r>
            <a:endParaRPr lang="en-US" altLang="ko-KR" dirty="0"/>
          </a:p>
          <a:p>
            <a:r>
              <a:rPr lang="ko-KR" altLang="en-US" dirty="0"/>
              <a:t>프로세스 </a:t>
            </a:r>
            <a:endParaRPr lang="en-US" altLang="ko-KR" dirty="0"/>
          </a:p>
          <a:p>
            <a:r>
              <a:rPr lang="ko-KR" altLang="en-US" dirty="0"/>
              <a:t>식별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805590B-0277-465A-803D-4FFE86599BC3}"/>
              </a:ext>
            </a:extLst>
          </p:cNvPr>
          <p:cNvSpPr txBox="1"/>
          <p:nvPr/>
        </p:nvSpPr>
        <p:spPr>
          <a:xfrm>
            <a:off x="498599" y="3628044"/>
            <a:ext cx="2776503" cy="5743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</a:schemeClr>
              </a:gs>
              <a:gs pos="63000">
                <a:schemeClr val="bg1"/>
              </a:gs>
              <a:gs pos="100000">
                <a:srgbClr val="E6E6E6"/>
              </a:gs>
            </a:gsLst>
            <a:path path="circle">
              <a:fillToRect r="100000" b="100000"/>
            </a:path>
            <a:tileRect l="-100000" t="-100000"/>
          </a:gra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개발 단계별 품질관리 수준 및</a:t>
            </a:r>
            <a:endParaRPr lang="en-US" altLang="ko-KR" dirty="0"/>
          </a:p>
          <a:p>
            <a:r>
              <a:rPr lang="ko-KR" altLang="en-US" dirty="0"/>
              <a:t>취약점 별 분류</a:t>
            </a:r>
          </a:p>
        </p:txBody>
      </p:sp>
      <p:sp>
        <p:nvSpPr>
          <p:cNvPr id="62" name="AutoShape 107">
            <a:extLst>
              <a:ext uri="{FF2B5EF4-FFF2-40B4-BE49-F238E27FC236}">
                <a16:creationId xmlns:a16="http://schemas.microsoft.com/office/drawing/2014/main" id="{3E904429-F980-4806-9FBC-80C2DEDD0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83" y="1663446"/>
            <a:ext cx="2990637" cy="354731"/>
          </a:xfrm>
          <a:prstGeom prst="round2SameRect">
            <a:avLst/>
          </a:prstGeom>
          <a:solidFill>
            <a:srgbClr val="1E2855"/>
          </a:solidFill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0"/>
            <a:endParaRPr lang="ko-KR" altLang="en-US" b="0" dirty="0">
              <a:latin typeface="+mj-ea"/>
              <a:ea typeface="+mj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58F983-7749-4B64-88CC-FEE0053293BD}"/>
              </a:ext>
            </a:extLst>
          </p:cNvPr>
          <p:cNvSpPr txBox="1"/>
          <p:nvPr/>
        </p:nvSpPr>
        <p:spPr>
          <a:xfrm>
            <a:off x="541519" y="1621599"/>
            <a:ext cx="2690661" cy="460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기업 품질역량 및 </a:t>
            </a:r>
            <a:r>
              <a:rPr lang="ko-KR" altLang="en-US" sz="1400" b="1" spc="-50" dirty="0" err="1">
                <a:solidFill>
                  <a:schemeClr val="bg1"/>
                </a:solidFill>
                <a:latin typeface="+mj-ea"/>
                <a:ea typeface="+mj-ea"/>
              </a:rPr>
              <a:t>니즈</a:t>
            </a:r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 식별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7702224-A6B2-407C-B7EF-1BD7698A43E1}"/>
              </a:ext>
            </a:extLst>
          </p:cNvPr>
          <p:cNvCxnSpPr>
            <a:stCxn id="56" idx="2"/>
          </p:cNvCxnSpPr>
          <p:nvPr/>
        </p:nvCxnSpPr>
        <p:spPr>
          <a:xfrm flipH="1">
            <a:off x="948849" y="3516024"/>
            <a:ext cx="5132" cy="120515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0D0F131-55CB-4F8D-91F1-157378EE3B08}"/>
              </a:ext>
            </a:extLst>
          </p:cNvPr>
          <p:cNvCxnSpPr/>
          <p:nvPr/>
        </p:nvCxnSpPr>
        <p:spPr>
          <a:xfrm>
            <a:off x="948849" y="2829704"/>
            <a:ext cx="0" cy="107570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A8F0BC5-6CFF-478E-8484-25F0A22827C3}"/>
              </a:ext>
            </a:extLst>
          </p:cNvPr>
          <p:cNvSpPr txBox="1"/>
          <p:nvPr/>
        </p:nvSpPr>
        <p:spPr>
          <a:xfrm>
            <a:off x="2402557" y="2941755"/>
            <a:ext cx="872546" cy="5743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</a:schemeClr>
              </a:gs>
              <a:gs pos="63000">
                <a:schemeClr val="bg1"/>
              </a:gs>
              <a:gs pos="100000">
                <a:srgbClr val="E6E6E6"/>
              </a:gs>
            </a:gsLst>
            <a:path path="circle">
              <a:fillToRect r="100000" b="100000"/>
            </a:path>
            <a:tileRect l="-100000" t="-100000"/>
          </a:gra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기업</a:t>
            </a:r>
            <a:r>
              <a:rPr lang="en-US" altLang="ko-KR" dirty="0"/>
              <a:t> </a:t>
            </a:r>
            <a:r>
              <a:rPr lang="ko-KR" altLang="en-US" dirty="0" err="1"/>
              <a:t>니즈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식별</a:t>
            </a:r>
            <a:endParaRPr lang="en-US" altLang="ko-KR" dirty="0"/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09524702-0067-4AE5-9DE4-FE6746E2833B}"/>
              </a:ext>
            </a:extLst>
          </p:cNvPr>
          <p:cNvCxnSpPr>
            <a:stCxn id="66" idx="2"/>
          </p:cNvCxnSpPr>
          <p:nvPr/>
        </p:nvCxnSpPr>
        <p:spPr>
          <a:xfrm flipH="1">
            <a:off x="2835277" y="3516055"/>
            <a:ext cx="3553" cy="120484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73B257D-1ABE-4418-89C3-B38A648D8204}"/>
              </a:ext>
            </a:extLst>
          </p:cNvPr>
          <p:cNvCxnSpPr>
            <a:endCxn id="66" idx="0"/>
          </p:cNvCxnSpPr>
          <p:nvPr/>
        </p:nvCxnSpPr>
        <p:spPr>
          <a:xfrm>
            <a:off x="2838829" y="2829704"/>
            <a:ext cx="0" cy="112051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4119F8B-167D-4399-9E49-93BE14ECF526}"/>
              </a:ext>
            </a:extLst>
          </p:cNvPr>
          <p:cNvSpPr txBox="1"/>
          <p:nvPr/>
        </p:nvSpPr>
        <p:spPr>
          <a:xfrm>
            <a:off x="1468244" y="2940206"/>
            <a:ext cx="872546" cy="574300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"/>
                  <a:lumOff val="95000"/>
                </a:schemeClr>
              </a:gs>
              <a:gs pos="63000">
                <a:schemeClr val="bg1"/>
              </a:gs>
              <a:gs pos="100000">
                <a:srgbClr val="E6E6E6"/>
              </a:gs>
            </a:gsLst>
            <a:path path="circle">
              <a:fillToRect r="100000" b="100000"/>
            </a:path>
            <a:tileRect l="-100000" t="-100000"/>
          </a:gra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5400" dist="25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 sz="800" b="1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품질관리 </a:t>
            </a:r>
            <a:endParaRPr lang="en-US" altLang="ko-KR" dirty="0"/>
          </a:p>
          <a:p>
            <a:r>
              <a:rPr lang="ko-KR" altLang="en-US" dirty="0"/>
              <a:t>수준 식별</a:t>
            </a: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4B6483FA-E24B-4D1A-8994-28F4F5D1D452}"/>
              </a:ext>
            </a:extLst>
          </p:cNvPr>
          <p:cNvCxnSpPr>
            <a:stCxn id="69" idx="2"/>
          </p:cNvCxnSpPr>
          <p:nvPr/>
        </p:nvCxnSpPr>
        <p:spPr>
          <a:xfrm>
            <a:off x="1904517" y="3514506"/>
            <a:ext cx="925" cy="110050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DDD2C3AE-A9DD-4A8E-8642-8960A831DEB4}"/>
              </a:ext>
            </a:extLst>
          </p:cNvPr>
          <p:cNvCxnSpPr>
            <a:endCxn id="69" idx="0"/>
          </p:cNvCxnSpPr>
          <p:nvPr/>
        </p:nvCxnSpPr>
        <p:spPr>
          <a:xfrm>
            <a:off x="1903311" y="2829704"/>
            <a:ext cx="1206" cy="110502"/>
          </a:xfrm>
          <a:prstGeom prst="straightConnector1">
            <a:avLst/>
          </a:prstGeom>
          <a:ln w="31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4A0EA4A-BB71-48BE-AEAC-8DD8ED4881F4}"/>
              </a:ext>
            </a:extLst>
          </p:cNvPr>
          <p:cNvGrpSpPr/>
          <p:nvPr/>
        </p:nvGrpSpPr>
        <p:grpSpPr>
          <a:xfrm>
            <a:off x="3944246" y="2256882"/>
            <a:ext cx="4369455" cy="3635652"/>
            <a:chOff x="3638245" y="2522456"/>
            <a:chExt cx="4369455" cy="3635652"/>
          </a:xfrm>
        </p:grpSpPr>
        <p:sp>
          <p:nvSpPr>
            <p:cNvPr id="73" name="사다리꼴 72">
              <a:extLst>
                <a:ext uri="{FF2B5EF4-FFF2-40B4-BE49-F238E27FC236}">
                  <a16:creationId xmlns:a16="http://schemas.microsoft.com/office/drawing/2014/main" id="{31494E1D-0378-4520-8F5A-EBEDBE4E8EA9}"/>
                </a:ext>
              </a:extLst>
            </p:cNvPr>
            <p:cNvSpPr/>
            <p:nvPr/>
          </p:nvSpPr>
          <p:spPr>
            <a:xfrm rot="16200000">
              <a:off x="6010769" y="3918274"/>
              <a:ext cx="2010003" cy="352880"/>
            </a:xfrm>
            <a:prstGeom prst="trapezoid">
              <a:avLst>
                <a:gd name="adj" fmla="val 114257"/>
              </a:avLst>
            </a:prstGeom>
            <a:gradFill>
              <a:gsLst>
                <a:gs pos="53000">
                  <a:srgbClr val="DAE2E9"/>
                </a:gs>
                <a:gs pos="33000">
                  <a:srgbClr val="F1F4F6"/>
                </a:gs>
                <a:gs pos="0">
                  <a:schemeClr val="bg1"/>
                </a:gs>
                <a:gs pos="100000">
                  <a:srgbClr val="B2C2D2"/>
                </a:gs>
              </a:gsLst>
              <a:lin ang="5400000" scaled="1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latinLnBrk="0"/>
              <a:endParaRPr lang="ko-KR" altLang="en-US" kern="0" dirty="0">
                <a:solidFill>
                  <a:sysClr val="window" lastClr="FFFFFF"/>
                </a:solidFill>
                <a:latin typeface="+mj-ea"/>
                <a:ea typeface="+mj-ea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0F530A2E-31EE-432B-88CD-C49A5A56D57B}"/>
                </a:ext>
              </a:extLst>
            </p:cNvPr>
            <p:cNvGrpSpPr/>
            <p:nvPr/>
          </p:nvGrpSpPr>
          <p:grpSpPr>
            <a:xfrm>
              <a:off x="3827199" y="2522456"/>
              <a:ext cx="504000" cy="504000"/>
              <a:chOff x="4806955" y="4991953"/>
              <a:chExt cx="720000" cy="720000"/>
            </a:xfrm>
          </p:grpSpPr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id="{0CFB1BD1-3676-4AFF-9897-26A8EE6FC1E9}"/>
                  </a:ext>
                </a:extLst>
              </p:cNvPr>
              <p:cNvSpPr/>
              <p:nvPr/>
            </p:nvSpPr>
            <p:spPr>
              <a:xfrm>
                <a:off x="4806955" y="499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29000">
                    <a:schemeClr val="accent1">
                      <a:lumMod val="5000"/>
                      <a:lumOff val="95000"/>
                    </a:schemeClr>
                  </a:gs>
                  <a:gs pos="63000">
                    <a:schemeClr val="bg1"/>
                  </a:gs>
                  <a:gs pos="100000">
                    <a:srgbClr val="E6E6E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1E2855"/>
                </a:solidFill>
              </a:ln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43" name="타원 4">
                <a:extLst>
                  <a:ext uri="{FF2B5EF4-FFF2-40B4-BE49-F238E27FC236}">
                    <a16:creationId xmlns:a16="http://schemas.microsoft.com/office/drawing/2014/main" id="{BB57DC1C-C61F-469E-953D-728BD4A2DCCF}"/>
                  </a:ext>
                </a:extLst>
              </p:cNvPr>
              <p:cNvSpPr/>
              <p:nvPr/>
            </p:nvSpPr>
            <p:spPr>
              <a:xfrm>
                <a:off x="4906191" y="5147894"/>
                <a:ext cx="521528" cy="4395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lang="ko-KR" altLang="en-US" sz="9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분석</a:t>
                </a:r>
                <a:endParaRPr lang="en-US" altLang="ko-KR" sz="9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 algn="ctr" defTabSz="488950">
                  <a:spcBef>
                    <a:spcPct val="0"/>
                  </a:spcBef>
                </a:pPr>
                <a:r>
                  <a:rPr lang="en-US" altLang="ko-KR" sz="9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/</a:t>
                </a:r>
                <a:r>
                  <a:rPr lang="ko-KR" altLang="en-US" sz="9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설계</a:t>
                </a:r>
              </a:p>
            </p:txBody>
          </p:sp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033C3ADD-6401-4F3B-9AB9-98102CF75BE3}"/>
                </a:ext>
              </a:extLst>
            </p:cNvPr>
            <p:cNvGrpSpPr/>
            <p:nvPr/>
          </p:nvGrpSpPr>
          <p:grpSpPr>
            <a:xfrm>
              <a:off x="4975512" y="2522515"/>
              <a:ext cx="504000" cy="504000"/>
              <a:chOff x="4806955" y="4991953"/>
              <a:chExt cx="720000" cy="720000"/>
            </a:xfrm>
          </p:grpSpPr>
          <p:sp>
            <p:nvSpPr>
              <p:cNvPr id="140" name="타원 139">
                <a:extLst>
                  <a:ext uri="{FF2B5EF4-FFF2-40B4-BE49-F238E27FC236}">
                    <a16:creationId xmlns:a16="http://schemas.microsoft.com/office/drawing/2014/main" id="{EB436536-B97D-446D-B0CB-3D77058528A4}"/>
                  </a:ext>
                </a:extLst>
              </p:cNvPr>
              <p:cNvSpPr/>
              <p:nvPr/>
            </p:nvSpPr>
            <p:spPr>
              <a:xfrm>
                <a:off x="4806955" y="499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29000">
                    <a:schemeClr val="accent1">
                      <a:lumMod val="5000"/>
                      <a:lumOff val="95000"/>
                    </a:schemeClr>
                  </a:gs>
                  <a:gs pos="63000">
                    <a:schemeClr val="bg1"/>
                  </a:gs>
                  <a:gs pos="100000">
                    <a:srgbClr val="E6E6E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1E2855"/>
                </a:solidFill>
              </a:ln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41" name="타원 4">
                <a:extLst>
                  <a:ext uri="{FF2B5EF4-FFF2-40B4-BE49-F238E27FC236}">
                    <a16:creationId xmlns:a16="http://schemas.microsoft.com/office/drawing/2014/main" id="{0E160560-E58A-46CD-B702-4078260E690A}"/>
                  </a:ext>
                </a:extLst>
              </p:cNvPr>
              <p:cNvSpPr/>
              <p:nvPr/>
            </p:nvSpPr>
            <p:spPr>
              <a:xfrm>
                <a:off x="4906191" y="5147894"/>
                <a:ext cx="521528" cy="4395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lang="ko-KR" altLang="en-US" sz="9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구현</a:t>
                </a:r>
                <a:endParaRPr lang="en-US" altLang="ko-KR" sz="9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B49B76B-5652-4030-8A75-611788A6E34C}"/>
                </a:ext>
              </a:extLst>
            </p:cNvPr>
            <p:cNvGrpSpPr/>
            <p:nvPr/>
          </p:nvGrpSpPr>
          <p:grpSpPr>
            <a:xfrm>
              <a:off x="6147544" y="2522456"/>
              <a:ext cx="504000" cy="504000"/>
              <a:chOff x="4806955" y="4991953"/>
              <a:chExt cx="720000" cy="720000"/>
            </a:xfrm>
          </p:grpSpPr>
          <p:sp>
            <p:nvSpPr>
              <p:cNvPr id="138" name="타원 137">
                <a:extLst>
                  <a:ext uri="{FF2B5EF4-FFF2-40B4-BE49-F238E27FC236}">
                    <a16:creationId xmlns:a16="http://schemas.microsoft.com/office/drawing/2014/main" id="{AF183194-1824-47C1-9BFC-820E95A77633}"/>
                  </a:ext>
                </a:extLst>
              </p:cNvPr>
              <p:cNvSpPr/>
              <p:nvPr/>
            </p:nvSpPr>
            <p:spPr>
              <a:xfrm>
                <a:off x="4806955" y="499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29000">
                    <a:schemeClr val="accent1">
                      <a:lumMod val="5000"/>
                      <a:lumOff val="95000"/>
                    </a:schemeClr>
                  </a:gs>
                  <a:gs pos="63000">
                    <a:schemeClr val="bg1"/>
                  </a:gs>
                  <a:gs pos="100000">
                    <a:srgbClr val="E6E6E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1E2855"/>
                </a:solidFill>
              </a:ln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39" name="타원 4">
                <a:extLst>
                  <a:ext uri="{FF2B5EF4-FFF2-40B4-BE49-F238E27FC236}">
                    <a16:creationId xmlns:a16="http://schemas.microsoft.com/office/drawing/2014/main" id="{EC0B91C0-35DD-4E56-AEEB-76BC84619BCD}"/>
                  </a:ext>
                </a:extLst>
              </p:cNvPr>
              <p:cNvSpPr/>
              <p:nvPr/>
            </p:nvSpPr>
            <p:spPr>
              <a:xfrm>
                <a:off x="4851933" y="5147894"/>
                <a:ext cx="620763" cy="4395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lang="ko-KR" altLang="en-US" sz="9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테스트</a:t>
                </a:r>
                <a:endParaRPr lang="en-US" altLang="ko-KR" sz="9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EDAE11DD-9A0E-4BBC-B153-186CB58CC97E}"/>
                </a:ext>
              </a:extLst>
            </p:cNvPr>
            <p:cNvGrpSpPr/>
            <p:nvPr/>
          </p:nvGrpSpPr>
          <p:grpSpPr>
            <a:xfrm>
              <a:off x="7295857" y="2531593"/>
              <a:ext cx="504000" cy="504000"/>
              <a:chOff x="4806955" y="4991953"/>
              <a:chExt cx="720000" cy="720000"/>
            </a:xfrm>
          </p:grpSpPr>
          <p:sp>
            <p:nvSpPr>
              <p:cNvPr id="136" name="타원 135">
                <a:extLst>
                  <a:ext uri="{FF2B5EF4-FFF2-40B4-BE49-F238E27FC236}">
                    <a16:creationId xmlns:a16="http://schemas.microsoft.com/office/drawing/2014/main" id="{BDA1EC6E-AF9F-40AD-A6C2-636BC050287A}"/>
                  </a:ext>
                </a:extLst>
              </p:cNvPr>
              <p:cNvSpPr/>
              <p:nvPr/>
            </p:nvSpPr>
            <p:spPr>
              <a:xfrm>
                <a:off x="4806955" y="4991953"/>
                <a:ext cx="720000" cy="720000"/>
              </a:xfrm>
              <a:prstGeom prst="ellipse">
                <a:avLst/>
              </a:prstGeom>
              <a:gradFill flip="none" rotWithShape="1">
                <a:gsLst>
                  <a:gs pos="29000">
                    <a:schemeClr val="accent1">
                      <a:lumMod val="5000"/>
                      <a:lumOff val="95000"/>
                    </a:schemeClr>
                  </a:gs>
                  <a:gs pos="63000">
                    <a:schemeClr val="bg1"/>
                  </a:gs>
                  <a:gs pos="100000">
                    <a:srgbClr val="E6E6E6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25400">
                <a:solidFill>
                  <a:srgbClr val="1E2855"/>
                </a:solidFill>
              </a:ln>
              <a:effectLst>
                <a:outerShdw blurRad="25400" dist="254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ko-KR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37" name="타원 4">
                <a:extLst>
                  <a:ext uri="{FF2B5EF4-FFF2-40B4-BE49-F238E27FC236}">
                    <a16:creationId xmlns:a16="http://schemas.microsoft.com/office/drawing/2014/main" id="{C66E5BFC-DBE1-41FC-B886-C53750F11BDC}"/>
                  </a:ext>
                </a:extLst>
              </p:cNvPr>
              <p:cNvSpPr/>
              <p:nvPr/>
            </p:nvSpPr>
            <p:spPr>
              <a:xfrm>
                <a:off x="4906191" y="5147894"/>
                <a:ext cx="521528" cy="43957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" tIns="6985" rIns="6985" bIns="6985" numCol="1" spcCol="1270" anchor="ctr" anchorCtr="0">
                <a:noAutofit/>
              </a:bodyPr>
              <a:lstStyle/>
              <a:p>
                <a:pPr algn="ctr" defTabSz="488950">
                  <a:spcBef>
                    <a:spcPct val="0"/>
                  </a:spcBef>
                </a:pPr>
                <a:r>
                  <a:rPr lang="ko-KR" altLang="en-US" sz="9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컨설팅 전략</a:t>
                </a:r>
                <a:endParaRPr lang="en-US" altLang="ko-KR" sz="9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0CE18E9-B6C5-492A-9FCB-9D42BEB7A16A}"/>
                </a:ext>
              </a:extLst>
            </p:cNvPr>
            <p:cNvSpPr/>
            <p:nvPr/>
          </p:nvSpPr>
          <p:spPr>
            <a:xfrm>
              <a:off x="7208500" y="3080253"/>
              <a:ext cx="799200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A 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기업</a:t>
              </a:r>
              <a:endParaRPr lang="en-US" altLang="ko-KR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977EC9E-A5A1-40EB-BC7A-CD176AB984E5}"/>
                </a:ext>
              </a:extLst>
            </p:cNvPr>
            <p:cNvSpPr/>
            <p:nvPr/>
          </p:nvSpPr>
          <p:spPr>
            <a:xfrm>
              <a:off x="7208500" y="3932154"/>
              <a:ext cx="799200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C 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기업</a:t>
              </a: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95C031C-7A8A-429B-8CE1-653C7B7ECD6B}"/>
                </a:ext>
              </a:extLst>
            </p:cNvPr>
            <p:cNvSpPr/>
            <p:nvPr/>
          </p:nvSpPr>
          <p:spPr>
            <a:xfrm>
              <a:off x="7200129" y="3510593"/>
              <a:ext cx="799200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B 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기업</a:t>
              </a:r>
              <a:endParaRPr lang="en-US" altLang="ko-KR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840281AB-2AEB-4628-AA6F-1DADA61CB5AA}"/>
                </a:ext>
              </a:extLst>
            </p:cNvPr>
            <p:cNvSpPr/>
            <p:nvPr/>
          </p:nvSpPr>
          <p:spPr>
            <a:xfrm>
              <a:off x="7208500" y="4353784"/>
              <a:ext cx="799200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D 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기업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CBCDF25-7395-4ABC-BA07-2002494A8782}"/>
                </a:ext>
              </a:extLst>
            </p:cNvPr>
            <p:cNvSpPr/>
            <p:nvPr/>
          </p:nvSpPr>
          <p:spPr>
            <a:xfrm>
              <a:off x="7208500" y="4775414"/>
              <a:ext cx="799200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+mj-ea"/>
                  <a:ea typeface="+mj-ea"/>
                </a:rPr>
                <a:t>E </a:t>
              </a:r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기업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23B755B-5DED-4E99-92EA-D3B36075DCB3}"/>
                </a:ext>
              </a:extLst>
            </p:cNvPr>
            <p:cNvSpPr/>
            <p:nvPr/>
          </p:nvSpPr>
          <p:spPr>
            <a:xfrm>
              <a:off x="3638245" y="3089100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요구사항정의</a:t>
              </a:r>
              <a:endParaRPr lang="en-US" altLang="ko-KR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D18BCFE5-8017-4C2A-AA01-FE66EC710AA3}"/>
                </a:ext>
              </a:extLst>
            </p:cNvPr>
            <p:cNvSpPr/>
            <p:nvPr/>
          </p:nvSpPr>
          <p:spPr>
            <a:xfrm>
              <a:off x="3638245" y="3510662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요구사항추적</a:t>
              </a:r>
              <a:endParaRPr lang="en-US" altLang="ko-KR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00B27875-EB76-49B8-BA89-1A4CF708C389}"/>
                </a:ext>
              </a:extLst>
            </p:cNvPr>
            <p:cNvSpPr/>
            <p:nvPr/>
          </p:nvSpPr>
          <p:spPr>
            <a:xfrm>
              <a:off x="3640215" y="3932224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기능 명세서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4B7385FE-CAB8-4976-95E9-20AB456941FF}"/>
                </a:ext>
              </a:extLst>
            </p:cNvPr>
            <p:cNvSpPr/>
            <p:nvPr/>
          </p:nvSpPr>
          <p:spPr>
            <a:xfrm>
              <a:off x="4818597" y="3089100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개발방법론</a:t>
              </a:r>
              <a:endParaRPr lang="en-US" altLang="ko-KR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6F0ABC08-9B7C-4179-9662-62ABEC290A3B}"/>
                </a:ext>
              </a:extLst>
            </p:cNvPr>
            <p:cNvSpPr/>
            <p:nvPr/>
          </p:nvSpPr>
          <p:spPr>
            <a:xfrm>
              <a:off x="4834969" y="3932223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정적분석</a:t>
              </a:r>
              <a:endParaRPr lang="ko-KR" altLang="en-US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22651DF-CF31-4E7E-916B-513CBCD063AD}"/>
                </a:ext>
              </a:extLst>
            </p:cNvPr>
            <p:cNvSpPr/>
            <p:nvPr/>
          </p:nvSpPr>
          <p:spPr>
            <a:xfrm>
              <a:off x="4828140" y="3510662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코딩룰</a:t>
              </a:r>
              <a:endParaRPr lang="en-US" altLang="ko-KR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6BC0396E-BAFA-4BEC-B3AE-DAFD862089CF}"/>
                </a:ext>
              </a:extLst>
            </p:cNvPr>
            <p:cNvCxnSpPr/>
            <p:nvPr/>
          </p:nvCxnSpPr>
          <p:spPr>
            <a:xfrm flipH="1">
              <a:off x="4450704" y="3264792"/>
              <a:ext cx="358905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AEB78FEF-A3F2-45D1-80CE-133CC0EAA6B2}"/>
                </a:ext>
              </a:extLst>
            </p:cNvPr>
            <p:cNvCxnSpPr/>
            <p:nvPr/>
          </p:nvCxnSpPr>
          <p:spPr>
            <a:xfrm flipH="1">
              <a:off x="4450703" y="3686354"/>
              <a:ext cx="368447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748DFC48-8456-4EE5-A2E9-ACFFD6B24CAE}"/>
                </a:ext>
              </a:extLst>
            </p:cNvPr>
            <p:cNvCxnSpPr/>
            <p:nvPr/>
          </p:nvCxnSpPr>
          <p:spPr>
            <a:xfrm flipH="1">
              <a:off x="4452674" y="4107916"/>
              <a:ext cx="373307" cy="1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73577140-C365-4F51-BC14-F57A0432CE21}"/>
                </a:ext>
              </a:extLst>
            </p:cNvPr>
            <p:cNvCxnSpPr/>
            <p:nvPr/>
          </p:nvCxnSpPr>
          <p:spPr>
            <a:xfrm flipH="1">
              <a:off x="4452675" y="3686354"/>
              <a:ext cx="366477" cy="421562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74AD5F1D-C040-4741-9546-225D5B318080}"/>
                </a:ext>
              </a:extLst>
            </p:cNvPr>
            <p:cNvCxnSpPr/>
            <p:nvPr/>
          </p:nvCxnSpPr>
          <p:spPr>
            <a:xfrm flipH="1" flipV="1">
              <a:off x="4450704" y="3686355"/>
              <a:ext cx="375277" cy="421561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20CC7CE-80B4-4B52-AA6F-6A2B3AAA5F05}"/>
                </a:ext>
              </a:extLst>
            </p:cNvPr>
            <p:cNvCxnSpPr/>
            <p:nvPr/>
          </p:nvCxnSpPr>
          <p:spPr>
            <a:xfrm flipH="1">
              <a:off x="4450704" y="3264792"/>
              <a:ext cx="358905" cy="421562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65AC135E-DA81-4EBD-8C1A-EFE97C44A362}"/>
                </a:ext>
              </a:extLst>
            </p:cNvPr>
            <p:cNvCxnSpPr/>
            <p:nvPr/>
          </p:nvCxnSpPr>
          <p:spPr>
            <a:xfrm flipH="1" flipV="1">
              <a:off x="4450704" y="3264792"/>
              <a:ext cx="358905" cy="425304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84FD4411-F96A-4AA4-9FBF-2D3BB9BC9B22}"/>
                </a:ext>
              </a:extLst>
            </p:cNvPr>
            <p:cNvSpPr/>
            <p:nvPr/>
          </p:nvSpPr>
          <p:spPr>
            <a:xfrm>
              <a:off x="6020704" y="3089031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단위테스트</a:t>
              </a:r>
              <a:endParaRPr lang="en-US" altLang="ko-KR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FE09836-EB48-4432-ACAE-C0EFC3CF24D5}"/>
                </a:ext>
              </a:extLst>
            </p:cNvPr>
            <p:cNvSpPr/>
            <p:nvPr/>
          </p:nvSpPr>
          <p:spPr>
            <a:xfrm>
              <a:off x="6037076" y="3932154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  <a:latin typeface="+mj-ea"/>
                  <a:ea typeface="+mj-ea"/>
                </a:rPr>
                <a:t>테스트 설계</a:t>
              </a:r>
              <a:endParaRPr lang="ko-KR" altLang="en-US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39F9A8FB-43B5-4333-AD4F-325358E58235}"/>
                </a:ext>
              </a:extLst>
            </p:cNvPr>
            <p:cNvSpPr/>
            <p:nvPr/>
          </p:nvSpPr>
          <p:spPr>
            <a:xfrm>
              <a:off x="6030246" y="3510593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통합테스트</a:t>
              </a:r>
              <a:endParaRPr lang="en-US" altLang="ko-KR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95D27111-ABEA-4F07-AA5E-A2811391B764}"/>
                </a:ext>
              </a:extLst>
            </p:cNvPr>
            <p:cNvSpPr/>
            <p:nvPr/>
          </p:nvSpPr>
          <p:spPr>
            <a:xfrm>
              <a:off x="4834969" y="4353784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+mj-ea"/>
                  <a:ea typeface="+mj-ea"/>
                </a:rPr>
                <a:t>인스펙션</a:t>
              </a:r>
              <a:endParaRPr lang="ko-KR" altLang="en-US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383D4D3-4CEC-4112-B04D-90855D306C7D}"/>
                </a:ext>
              </a:extLst>
            </p:cNvPr>
            <p:cNvSpPr/>
            <p:nvPr/>
          </p:nvSpPr>
          <p:spPr>
            <a:xfrm>
              <a:off x="6037076" y="4353784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  <a:latin typeface="+mj-ea"/>
                  <a:ea typeface="+mj-ea"/>
                </a:rPr>
                <a:t>테스트 환경 설정</a:t>
              </a:r>
              <a:endParaRPr lang="ko-KR" altLang="en-US" sz="8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3C363FD-5661-4EDA-A10C-16BA976A12F9}"/>
                </a:ext>
              </a:extLst>
            </p:cNvPr>
            <p:cNvSpPr/>
            <p:nvPr/>
          </p:nvSpPr>
          <p:spPr>
            <a:xfrm>
              <a:off x="6037076" y="4775414"/>
              <a:ext cx="800376" cy="351384"/>
            </a:xfrm>
            <a:prstGeom prst="rect">
              <a:avLst/>
            </a:prstGeom>
            <a:gradFill flip="none" rotWithShape="1">
              <a:gsLst>
                <a:gs pos="29000">
                  <a:schemeClr val="accent1">
                    <a:lumMod val="5000"/>
                    <a:lumOff val="95000"/>
                  </a:schemeClr>
                </a:gs>
                <a:gs pos="63000">
                  <a:schemeClr val="bg1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+mj-ea"/>
                  <a:ea typeface="+mj-ea"/>
                </a:rPr>
                <a:t>결함 관리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DE7AAA5-FC3F-4679-B463-27333EEB840B}"/>
                </a:ext>
              </a:extLst>
            </p:cNvPr>
            <p:cNvSpPr txBox="1"/>
            <p:nvPr/>
          </p:nvSpPr>
          <p:spPr>
            <a:xfrm>
              <a:off x="3843874" y="4466348"/>
              <a:ext cx="553998" cy="1691760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…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F32E947-5F51-4F4E-B789-7D37C566D539}"/>
                </a:ext>
              </a:extLst>
            </p:cNvPr>
            <p:cNvSpPr txBox="1"/>
            <p:nvPr/>
          </p:nvSpPr>
          <p:spPr>
            <a:xfrm>
              <a:off x="5035825" y="4929610"/>
              <a:ext cx="553998" cy="1228498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…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510C177-BB4C-4C3A-8145-077989BF5F8C}"/>
                </a:ext>
              </a:extLst>
            </p:cNvPr>
            <p:cNvSpPr txBox="1"/>
            <p:nvPr/>
          </p:nvSpPr>
          <p:spPr>
            <a:xfrm>
              <a:off x="6271414" y="5309120"/>
              <a:ext cx="553998" cy="848988"/>
            </a:xfrm>
            <a:prstGeom prst="rect">
              <a:avLst/>
            </a:prstGeom>
            <a:noFill/>
          </p:spPr>
          <p:txBody>
            <a:bodyPr vert="eaVert" wrap="square" rtlCol="0" anchor="ctr">
              <a:spAutoFit/>
            </a:bodyPr>
            <a:lstStyle/>
            <a:p>
              <a:r>
                <a:rPr lang="en-US" altLang="ko-KR" sz="2400" dirty="0">
                  <a:latin typeface="+mj-ea"/>
                  <a:ea typeface="+mj-ea"/>
                </a:rPr>
                <a:t>…</a:t>
              </a:r>
              <a:endParaRPr lang="ko-KR" altLang="en-US" sz="2400" dirty="0">
                <a:latin typeface="+mj-ea"/>
                <a:ea typeface="+mj-ea"/>
              </a:endParaRPr>
            </a:p>
          </p:txBody>
        </p: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B4E2998A-72FB-4EF1-81A3-9DA4A60F3C74}"/>
                </a:ext>
              </a:extLst>
            </p:cNvPr>
            <p:cNvCxnSpPr/>
            <p:nvPr/>
          </p:nvCxnSpPr>
          <p:spPr>
            <a:xfrm flipH="1">
              <a:off x="5647046" y="3264792"/>
              <a:ext cx="358905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B359527-815B-4B14-8A02-2DE6AA73E0BB}"/>
                </a:ext>
              </a:extLst>
            </p:cNvPr>
            <p:cNvCxnSpPr/>
            <p:nvPr/>
          </p:nvCxnSpPr>
          <p:spPr>
            <a:xfrm flipH="1">
              <a:off x="5647045" y="3686354"/>
              <a:ext cx="368447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E6DF01F7-70E9-4BE1-9678-A9363C69459C}"/>
                </a:ext>
              </a:extLst>
            </p:cNvPr>
            <p:cNvCxnSpPr/>
            <p:nvPr/>
          </p:nvCxnSpPr>
          <p:spPr>
            <a:xfrm flipH="1">
              <a:off x="5649016" y="4107916"/>
              <a:ext cx="373307" cy="1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6A8576C-C669-425E-B73D-7CA3187C3594}"/>
                </a:ext>
              </a:extLst>
            </p:cNvPr>
            <p:cNvCxnSpPr/>
            <p:nvPr/>
          </p:nvCxnSpPr>
          <p:spPr>
            <a:xfrm flipH="1">
              <a:off x="5649016" y="3686354"/>
              <a:ext cx="366477" cy="421562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6347099A-29E3-4E3D-A0FE-BCF6AE3486D4}"/>
                </a:ext>
              </a:extLst>
            </p:cNvPr>
            <p:cNvCxnSpPr/>
            <p:nvPr/>
          </p:nvCxnSpPr>
          <p:spPr>
            <a:xfrm flipH="1" flipV="1">
              <a:off x="5647046" y="3686355"/>
              <a:ext cx="375277" cy="421561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9806C388-4112-4DCD-848E-DB050D5CA5EE}"/>
                </a:ext>
              </a:extLst>
            </p:cNvPr>
            <p:cNvCxnSpPr/>
            <p:nvPr/>
          </p:nvCxnSpPr>
          <p:spPr>
            <a:xfrm flipH="1">
              <a:off x="5647046" y="3264792"/>
              <a:ext cx="358905" cy="421562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26D1B55B-A520-402F-B893-0392E98CDB5A}"/>
                </a:ext>
              </a:extLst>
            </p:cNvPr>
            <p:cNvCxnSpPr/>
            <p:nvPr/>
          </p:nvCxnSpPr>
          <p:spPr>
            <a:xfrm flipH="1" flipV="1">
              <a:off x="5647046" y="3264792"/>
              <a:ext cx="358905" cy="425304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EFFC9264-A7AA-44C6-9E26-7B3BF9316F4C}"/>
                </a:ext>
              </a:extLst>
            </p:cNvPr>
            <p:cNvCxnSpPr/>
            <p:nvPr/>
          </p:nvCxnSpPr>
          <p:spPr>
            <a:xfrm flipH="1">
              <a:off x="5635346" y="4526265"/>
              <a:ext cx="358905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39A69662-1C66-4551-A4E9-C6AED877810E}"/>
                </a:ext>
              </a:extLst>
            </p:cNvPr>
            <p:cNvCxnSpPr/>
            <p:nvPr/>
          </p:nvCxnSpPr>
          <p:spPr>
            <a:xfrm flipH="1">
              <a:off x="5652163" y="4113462"/>
              <a:ext cx="366477" cy="421562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C955928F-0ACB-4D47-B56E-1667DE0D0DDC}"/>
                </a:ext>
              </a:extLst>
            </p:cNvPr>
            <p:cNvCxnSpPr/>
            <p:nvPr/>
          </p:nvCxnSpPr>
          <p:spPr>
            <a:xfrm flipH="1" flipV="1">
              <a:off x="5650098" y="4139794"/>
              <a:ext cx="375277" cy="421561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45570164-D08A-49DD-9ECB-94AB3A3E3D31}"/>
                </a:ext>
              </a:extLst>
            </p:cNvPr>
            <p:cNvCxnSpPr>
              <a:stCxn id="118" idx="1"/>
              <a:endCxn id="116" idx="3"/>
            </p:cNvCxnSpPr>
            <p:nvPr/>
          </p:nvCxnSpPr>
          <p:spPr>
            <a:xfrm flipH="1" flipV="1">
              <a:off x="5635346" y="4529476"/>
              <a:ext cx="401730" cy="42163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0C3C5F69-E652-42DB-A949-0F3EC1BF16A6}"/>
                </a:ext>
              </a:extLst>
            </p:cNvPr>
            <p:cNvCxnSpPr/>
            <p:nvPr/>
          </p:nvCxnSpPr>
          <p:spPr>
            <a:xfrm flipH="1" flipV="1">
              <a:off x="4441257" y="4127053"/>
              <a:ext cx="375277" cy="421561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57793813-B565-4D8E-A3C2-3E7AA53F8418}"/>
                </a:ext>
              </a:extLst>
            </p:cNvPr>
            <p:cNvCxnSpPr>
              <a:stCxn id="116" idx="1"/>
              <a:endCxn id="101" idx="3"/>
            </p:cNvCxnSpPr>
            <p:nvPr/>
          </p:nvCxnSpPr>
          <p:spPr>
            <a:xfrm flipH="1" flipV="1">
              <a:off x="4438621" y="3686354"/>
              <a:ext cx="396348" cy="843122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7A148BC6-8BDF-4C04-8681-1C62C708ACE2}"/>
                </a:ext>
              </a:extLst>
            </p:cNvPr>
            <p:cNvCxnSpPr>
              <a:stCxn id="118" idx="1"/>
              <a:endCxn id="104" idx="3"/>
            </p:cNvCxnSpPr>
            <p:nvPr/>
          </p:nvCxnSpPr>
          <p:spPr>
            <a:xfrm flipH="1" flipV="1">
              <a:off x="5635346" y="4107915"/>
              <a:ext cx="401730" cy="843191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rgbClr val="9CB1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C18B61BE-D8AD-4DB8-B69F-B1F73A3F0291}"/>
              </a:ext>
            </a:extLst>
          </p:cNvPr>
          <p:cNvSpPr txBox="1"/>
          <p:nvPr/>
        </p:nvSpPr>
        <p:spPr>
          <a:xfrm>
            <a:off x="3968423" y="1620704"/>
            <a:ext cx="4364849" cy="46009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ko-KR" altLang="en-US" sz="1400" b="1" spc="-50" dirty="0">
                <a:solidFill>
                  <a:schemeClr val="bg1"/>
                </a:solidFill>
                <a:latin typeface="+mj-ea"/>
                <a:ea typeface="+mj-ea"/>
              </a:rPr>
              <a:t>컨설팅 전략 수립</a:t>
            </a:r>
            <a:endParaRPr lang="en-US" altLang="ko-KR" sz="1400" b="1" spc="-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B4FEAE-6895-4774-9EAE-F1D77AE59F05}"/>
              </a:ext>
            </a:extLst>
          </p:cNvPr>
          <p:cNvSpPr txBox="1"/>
          <p:nvPr/>
        </p:nvSpPr>
        <p:spPr>
          <a:xfrm>
            <a:off x="7194250" y="4983625"/>
            <a:ext cx="9030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800" dirty="0">
                <a:latin typeface="+mn-ea"/>
              </a:rPr>
              <a:t>A</a:t>
            </a:r>
            <a:r>
              <a:rPr lang="ko-KR" altLang="en-US" sz="800" dirty="0">
                <a:latin typeface="+mn-ea"/>
              </a:rPr>
              <a:t>기업</a:t>
            </a:r>
            <a:endParaRPr lang="en-US" altLang="ko-KR" sz="800" dirty="0">
              <a:latin typeface="+mn-ea"/>
            </a:endParaRPr>
          </a:p>
          <a:p>
            <a:pPr marL="171450" indent="-79375" latinLnBrk="0">
              <a:buFont typeface="Arial" panose="020B0604020202020204" pitchFamily="34" charset="0"/>
              <a:buChar char="•"/>
            </a:pPr>
            <a:r>
              <a:rPr lang="ko-KR" altLang="en-US" sz="600" dirty="0">
                <a:latin typeface="+mn-ea"/>
              </a:rPr>
              <a:t>요구사항정의</a:t>
            </a:r>
            <a:endParaRPr lang="en-US" altLang="ko-KR" sz="600" dirty="0">
              <a:latin typeface="+mn-ea"/>
            </a:endParaRPr>
          </a:p>
          <a:p>
            <a:pPr marL="171450" indent="-79375" latinLnBrk="0">
              <a:buFont typeface="Arial" panose="020B0604020202020204" pitchFamily="34" charset="0"/>
              <a:buChar char="•"/>
            </a:pPr>
            <a:r>
              <a:rPr lang="ko-KR" altLang="en-US" sz="600" dirty="0" err="1">
                <a:latin typeface="+mn-ea"/>
              </a:rPr>
              <a:t>정적분석</a:t>
            </a:r>
            <a:endParaRPr lang="en-US" altLang="ko-KR" sz="600" dirty="0">
              <a:latin typeface="+mn-ea"/>
            </a:endParaRPr>
          </a:p>
          <a:p>
            <a:pPr marL="171450" indent="-79375" latinLnBrk="0">
              <a:buFont typeface="Arial" panose="020B0604020202020204" pitchFamily="34" charset="0"/>
              <a:buChar char="•"/>
            </a:pPr>
            <a:r>
              <a:rPr lang="ko-KR" altLang="en-US" sz="600" dirty="0" err="1">
                <a:latin typeface="+mn-ea"/>
              </a:rPr>
              <a:t>통합테스트</a:t>
            </a:r>
            <a:endParaRPr lang="en-US" altLang="ko-KR" sz="600" dirty="0">
              <a:latin typeface="+mn-ea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83A1A5E-39DA-4E34-93B4-96DBD22C8439}"/>
              </a:ext>
            </a:extLst>
          </p:cNvPr>
          <p:cNvSpPr txBox="1"/>
          <p:nvPr/>
        </p:nvSpPr>
        <p:spPr>
          <a:xfrm>
            <a:off x="7854934" y="4948954"/>
            <a:ext cx="90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800" dirty="0">
                <a:latin typeface="+mn-ea"/>
              </a:rPr>
              <a:t>B</a:t>
            </a:r>
            <a:r>
              <a:rPr lang="ko-KR" altLang="en-US" sz="800" dirty="0">
                <a:latin typeface="+mn-ea"/>
              </a:rPr>
              <a:t>기업</a:t>
            </a:r>
            <a:endParaRPr lang="en-US" altLang="ko-KR" sz="800" dirty="0">
              <a:latin typeface="+mn-ea"/>
            </a:endParaRPr>
          </a:p>
          <a:p>
            <a:pPr marL="171450" indent="-79375" latinLnBrk="0">
              <a:buFont typeface="Arial" panose="020B0604020202020204" pitchFamily="34" charset="0"/>
              <a:buChar char="•"/>
            </a:pPr>
            <a:r>
              <a:rPr lang="ko-KR" altLang="en-US" sz="600" dirty="0">
                <a:latin typeface="+mn-ea"/>
              </a:rPr>
              <a:t>요구사항정의</a:t>
            </a:r>
            <a:endParaRPr lang="en-US" altLang="ko-KR" sz="600" dirty="0">
              <a:latin typeface="+mn-ea"/>
            </a:endParaRPr>
          </a:p>
          <a:p>
            <a:pPr marL="171450" indent="-79375" latinLnBrk="0">
              <a:buFont typeface="Arial" panose="020B0604020202020204" pitchFamily="34" charset="0"/>
              <a:buChar char="•"/>
            </a:pPr>
            <a:r>
              <a:rPr lang="ko-KR" altLang="en-US" sz="600" dirty="0">
                <a:latin typeface="+mn-ea"/>
              </a:rPr>
              <a:t>요구사항추적</a:t>
            </a:r>
            <a:endParaRPr lang="en-US" altLang="ko-KR" sz="600" dirty="0">
              <a:latin typeface="+mn-ea"/>
            </a:endParaRPr>
          </a:p>
          <a:p>
            <a:pPr marL="171450" indent="-79375" latinLnBrk="0">
              <a:buFont typeface="Arial" panose="020B0604020202020204" pitchFamily="34" charset="0"/>
              <a:buChar char="•"/>
            </a:pPr>
            <a:r>
              <a:rPr lang="ko-KR" altLang="en-US" sz="600" dirty="0" err="1">
                <a:latin typeface="+mn-ea"/>
              </a:rPr>
              <a:t>인스펙션</a:t>
            </a:r>
            <a:endParaRPr lang="en-US" altLang="ko-KR" sz="600" dirty="0">
              <a:latin typeface="+mn-ea"/>
            </a:endParaRPr>
          </a:p>
          <a:p>
            <a:pPr marL="171450" indent="-79375" latinLnBrk="0">
              <a:buFont typeface="Arial" panose="020B0604020202020204" pitchFamily="34" charset="0"/>
              <a:buChar char="•"/>
            </a:pPr>
            <a:r>
              <a:rPr lang="ko-KR" altLang="en-US" sz="600" dirty="0">
                <a:latin typeface="+mn-ea"/>
              </a:rPr>
              <a:t>테스트 설계</a:t>
            </a:r>
            <a:endParaRPr lang="en-US" altLang="ko-KR" sz="600" dirty="0">
              <a:latin typeface="+mn-e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7A15284-D8DA-4618-9867-6AB120201E9F}"/>
              </a:ext>
            </a:extLst>
          </p:cNvPr>
          <p:cNvSpPr txBox="1"/>
          <p:nvPr/>
        </p:nvSpPr>
        <p:spPr>
          <a:xfrm>
            <a:off x="3679035" y="5317495"/>
            <a:ext cx="23579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700" dirty="0">
                <a:latin typeface="+mn-ea"/>
              </a:rPr>
              <a:t>* </a:t>
            </a:r>
            <a:r>
              <a:rPr lang="ko-KR" altLang="en-US" sz="700" dirty="0">
                <a:latin typeface="+mn-ea"/>
              </a:rPr>
              <a:t>개발 단계 별 활동을 선정하여 맞춤형 컨설팅 수행</a:t>
            </a:r>
            <a:endParaRPr lang="en-US" altLang="ko-KR" sz="500" dirty="0">
              <a:latin typeface="+mn-ea"/>
            </a:endParaRPr>
          </a:p>
        </p:txBody>
      </p:sp>
      <p:sp>
        <p:nvSpPr>
          <p:cNvPr id="153" name="object 5">
            <a:extLst>
              <a:ext uri="{FF2B5EF4-FFF2-40B4-BE49-F238E27FC236}">
                <a16:creationId xmlns:a16="http://schemas.microsoft.com/office/drawing/2014/main" id="{AEB6A1B6-B463-4C00-9F5C-0F4AD8A03050}"/>
              </a:ext>
            </a:extLst>
          </p:cNvPr>
          <p:cNvSpPr txBox="1"/>
          <p:nvPr/>
        </p:nvSpPr>
        <p:spPr>
          <a:xfrm>
            <a:off x="376238" y="701254"/>
            <a:ext cx="8624887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품질 수행 능력 진단을 통해 역량 및 니즈를 식별하여 맞춤형 컨설팅 전략 수립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1AEE91-D928-456C-8025-FF6CE5C9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19" y="4385153"/>
            <a:ext cx="2707606" cy="998610"/>
          </a:xfrm>
          <a:prstGeom prst="rect">
            <a:avLst/>
          </a:prstGeom>
        </p:spPr>
      </p:pic>
      <p:sp>
        <p:nvSpPr>
          <p:cNvPr id="149" name="Rectangle 51">
            <a:extLst>
              <a:ext uri="{FF2B5EF4-FFF2-40B4-BE49-F238E27FC236}">
                <a16:creationId xmlns:a16="http://schemas.microsoft.com/office/drawing/2014/main" id="{85EEB8D1-9217-4BF7-B68E-6E34A2C8FF14}"/>
              </a:ext>
            </a:extLst>
          </p:cNvPr>
          <p:cNvSpPr>
            <a:spLocks noChangeArrowheads="1"/>
          </p:cNvSpPr>
          <p:nvPr/>
        </p:nvSpPr>
        <p:spPr bwMode="gray">
          <a:xfrm rot="20273433">
            <a:off x="2471047" y="5083495"/>
            <a:ext cx="916247" cy="269884"/>
          </a:xfrm>
          <a:prstGeom prst="rect">
            <a:avLst/>
          </a:prstGeom>
          <a:solidFill>
            <a:srgbClr val="FFFF00"/>
          </a:solidFill>
          <a:ln w="31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algn="just">
              <a:spcBef>
                <a:spcPct val="20000"/>
              </a:spcBef>
              <a:defRPr kumimoji="1" sz="1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ko-KR" sz="1000" dirty="0">
                <a:latin typeface="+mj-ea"/>
                <a:ea typeface="+mj-ea"/>
              </a:rPr>
              <a:t>illustrative</a:t>
            </a:r>
          </a:p>
        </p:txBody>
      </p:sp>
    </p:spTree>
    <p:extLst>
      <p:ext uri="{BB962C8B-B14F-4D97-AF65-F5344CB8AC3E}">
        <p14:creationId xmlns:p14="http://schemas.microsoft.com/office/powerpoint/2010/main" val="400641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18C887C8-C6AF-41E8-B98A-247B584BCA8A}"/>
              </a:ext>
            </a:extLst>
          </p:cNvPr>
          <p:cNvSpPr/>
          <p:nvPr/>
        </p:nvSpPr>
        <p:spPr>
          <a:xfrm>
            <a:off x="0" y="11337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F4E5EA7-DC5F-4DCC-AFFB-7BDDE0B4CE32}"/>
              </a:ext>
            </a:extLst>
          </p:cNvPr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7564280-E66C-4844-BC34-8CEC91EAEA2F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62F6-74C1-4722-9362-C9AF5F73559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016C8EE-3943-4553-B9C0-527B10752623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FD9E8B-652E-4739-9E99-A18CB36208E3}"/>
              </a:ext>
            </a:extLst>
          </p:cNvPr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유사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동일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과제 경험 기반 맞춤형 컨설팅 </a:t>
            </a:r>
          </a:p>
        </p:txBody>
      </p:sp>
      <p:sp>
        <p:nvSpPr>
          <p:cNvPr id="70" name="object 5">
            <a:extLst>
              <a:ext uri="{FF2B5EF4-FFF2-40B4-BE49-F238E27FC236}">
                <a16:creationId xmlns:a16="http://schemas.microsoft.com/office/drawing/2014/main" id="{D6AAED86-912B-425C-B979-AA6F74074C01}"/>
              </a:ext>
            </a:extLst>
          </p:cNvPr>
          <p:cNvSpPr txBox="1"/>
          <p:nvPr/>
        </p:nvSpPr>
        <p:spPr>
          <a:xfrm>
            <a:off x="376238" y="701254"/>
            <a:ext cx="8624887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품질역량 진단 체크 리스트를 통한 역량 진단</a:t>
            </a:r>
            <a:endParaRPr lang="en-US" altLang="ko-KR" sz="1500" b="1" spc="160" dirty="0">
              <a:solidFill>
                <a:srgbClr val="40404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BE9578F-E578-49A0-ABBF-09C879EE5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607" y="1029075"/>
            <a:ext cx="3272832" cy="7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530FD-99B0-4AB3-B4F7-03A8B72AD776}"/>
              </a:ext>
            </a:extLst>
          </p:cNvPr>
          <p:cNvSpPr txBox="1"/>
          <p:nvPr/>
        </p:nvSpPr>
        <p:spPr>
          <a:xfrm>
            <a:off x="250679" y="1301345"/>
            <a:ext cx="1956415" cy="371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AS - IS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D18D0B-8072-4CED-A17E-F9A98AD19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57" y="1408990"/>
            <a:ext cx="8642642" cy="4866078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F820D550-A7DB-48DB-BD2A-67207EE9D253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237877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>
            <a:extLst>
              <a:ext uri="{FF2B5EF4-FFF2-40B4-BE49-F238E27FC236}">
                <a16:creationId xmlns:a16="http://schemas.microsoft.com/office/drawing/2014/main" id="{18C887C8-C6AF-41E8-B98A-247B584BCA8A}"/>
              </a:ext>
            </a:extLst>
          </p:cNvPr>
          <p:cNvSpPr/>
          <p:nvPr/>
        </p:nvSpPr>
        <p:spPr>
          <a:xfrm>
            <a:off x="0" y="11337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F4E5EA7-DC5F-4DCC-AFFB-7BDDE0B4CE32}"/>
              </a:ext>
            </a:extLst>
          </p:cNvPr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7564280-E66C-4844-BC34-8CEC91EAEA2F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C62F6-74C1-4722-9362-C9AF5F735598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016C8EE-3943-4553-B9C0-527B10752623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FD9E8B-652E-4739-9E99-A18CB36208E3}"/>
              </a:ext>
            </a:extLst>
          </p:cNvPr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유사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동일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과제 경험 기반 맞춤형 컨설팅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BE9578F-E578-49A0-ABBF-09C879EE5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607" y="1029075"/>
            <a:ext cx="3272832" cy="73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0352C2-89D6-4766-A980-C6C7E8C5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27" y="943228"/>
            <a:ext cx="7576458" cy="5522100"/>
          </a:xfrm>
          <a:prstGeom prst="rect">
            <a:avLst/>
          </a:prstGeom>
        </p:spPr>
      </p:pic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9B9FD70A-4F54-4908-9CB7-9D7E942EDFC3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860794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/>
          <p:nvPr/>
        </p:nvSpPr>
        <p:spPr>
          <a:xfrm>
            <a:off x="393383" y="701254"/>
            <a:ext cx="8607742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품질관리 강의 및 실무 경험이 풍부한 강사 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Pool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을 구성하고 기업이 필요한 품질 교육을  제공하여 기업의 품질 역량 향상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맞춤형 품질 교육</a:t>
            </a:r>
          </a:p>
        </p:txBody>
      </p:sp>
      <p:sp>
        <p:nvSpPr>
          <p:cNvPr id="88" name="위쪽 화살표 87"/>
          <p:cNvSpPr/>
          <p:nvPr/>
        </p:nvSpPr>
        <p:spPr>
          <a:xfrm rot="10800000">
            <a:off x="7544043" y="2399087"/>
            <a:ext cx="252000" cy="1371331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1E2855"/>
              </a:gs>
            </a:gsLst>
            <a:path path="circle">
              <a:fillToRect l="50000" t="130000" r="50000" b="-30000"/>
            </a:path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/>
            <a:endParaRPr lang="ko-KR" altLang="en-US" sz="1000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위쪽 화살표 88"/>
          <p:cNvSpPr/>
          <p:nvPr/>
        </p:nvSpPr>
        <p:spPr>
          <a:xfrm rot="10800000">
            <a:off x="5161809" y="2399086"/>
            <a:ext cx="252000" cy="135358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1E2855"/>
              </a:gs>
            </a:gsLst>
            <a:path path="circle">
              <a:fillToRect l="50000" t="130000" r="50000" b="-30000"/>
            </a:path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/>
            <a:endParaRPr lang="ko-KR" altLang="en-US" sz="1000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위쪽 화살표 89"/>
          <p:cNvSpPr/>
          <p:nvPr/>
        </p:nvSpPr>
        <p:spPr>
          <a:xfrm rot="10800000">
            <a:off x="2779575" y="2399086"/>
            <a:ext cx="252000" cy="1353589"/>
          </a:xfrm>
          <a:prstGeom prst="upArrow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1E2855"/>
              </a:gs>
            </a:gsLst>
            <a:path path="circle">
              <a:fillToRect l="50000" t="130000" r="50000" b="-30000"/>
            </a:path>
            <a:tileRect/>
          </a:gradFill>
          <a:ln w="31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latinLnBrk="0"/>
            <a:endParaRPr lang="ko-KR" altLang="en-US" sz="1000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93383" y="3752676"/>
            <a:ext cx="8403370" cy="1004400"/>
            <a:chOff x="370315" y="1333260"/>
            <a:chExt cx="8403370" cy="1004400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1777217" y="1333260"/>
              <a:ext cx="2232000" cy="10044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/>
                </a:gs>
                <a:gs pos="63000">
                  <a:srgbClr val="F3F3F4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rgbClr val="434F5A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활동을 실무에 적용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커뮤니케이션 오류 방지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결함 예방 및 품질 확보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159451" y="1333260"/>
              <a:ext cx="2232000" cy="10044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/>
                </a:gs>
                <a:gs pos="63000">
                  <a:srgbClr val="F3F3F4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rgbClr val="434F5A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 관리 중요성 인식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6541685" y="1333260"/>
              <a:ext cx="2232000" cy="10044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/>
                </a:gs>
                <a:gs pos="63000">
                  <a:srgbClr val="F3F3F4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rgbClr val="434F5A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중소 </a:t>
              </a:r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SW</a:t>
              </a: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기업에 적합한     </a:t>
              </a:r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Agile </a:t>
              </a: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방법론의 원리를          이해 및 실무 적용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비기능</a:t>
              </a: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위주의 품질 확보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370315" y="1333260"/>
              <a:ext cx="1296000" cy="1004400"/>
            </a:xfrm>
            <a:prstGeom prst="roundRect">
              <a:avLst>
                <a:gd name="adj" fmla="val 0"/>
              </a:avLst>
            </a:prstGeom>
            <a:solidFill>
              <a:srgbClr val="1E2855"/>
            </a:solidFill>
            <a:ln w="9525">
              <a:solidFill>
                <a:srgbClr val="434F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393383" y="2569394"/>
            <a:ext cx="8392660" cy="1004400"/>
            <a:chOff x="381025" y="2519253"/>
            <a:chExt cx="8392660" cy="1004400"/>
          </a:xfrm>
        </p:grpSpPr>
        <p:sp>
          <p:nvSpPr>
            <p:cNvPr id="138" name="모서리가 둥근 직사각형 137"/>
            <p:cNvSpPr/>
            <p:nvPr/>
          </p:nvSpPr>
          <p:spPr>
            <a:xfrm>
              <a:off x="1777217" y="2519253"/>
              <a:ext cx="2232000" cy="10044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/>
                </a:gs>
                <a:gs pos="63000">
                  <a:srgbClr val="F3F3F4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rgbClr val="0078B6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품질관리 방법론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테스팅 방법론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39" name="모서리가 둥근 직사각형 138"/>
            <p:cNvSpPr/>
            <p:nvPr/>
          </p:nvSpPr>
          <p:spPr>
            <a:xfrm>
              <a:off x="6541685" y="2519253"/>
              <a:ext cx="2232000" cy="10044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/>
                </a:gs>
                <a:gs pos="63000">
                  <a:srgbClr val="F3F3F4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rgbClr val="0078B6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개발 방법론 및 기업 문화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사용성 테스트 방법론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자동화 도구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0" name="모서리가 둥근 직사각형 139"/>
            <p:cNvSpPr/>
            <p:nvPr/>
          </p:nvSpPr>
          <p:spPr>
            <a:xfrm>
              <a:off x="4159680" y="2519253"/>
              <a:ext cx="2232000" cy="10044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/>
                </a:gs>
                <a:gs pos="63000">
                  <a:srgbClr val="F3F3F4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rgbClr val="0078B6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품질관리 필요성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품질관리 및 테스트 프로세스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80000" indent="-10800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품질관리 우수 사례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381025" y="2519253"/>
              <a:ext cx="1296000" cy="1004400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9525">
              <a:solidFill>
                <a:srgbClr val="0078B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 내용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393383" y="1386111"/>
            <a:ext cx="8412113" cy="1004401"/>
            <a:chOff x="378409" y="3705246"/>
            <a:chExt cx="8412113" cy="1004401"/>
          </a:xfrm>
        </p:grpSpPr>
        <p:sp>
          <p:nvSpPr>
            <p:cNvPr id="143" name="모서리가 둥근 직사각형 142"/>
            <p:cNvSpPr/>
            <p:nvPr/>
          </p:nvSpPr>
          <p:spPr>
            <a:xfrm>
              <a:off x="1777217" y="3705247"/>
              <a:ext cx="2232000" cy="10044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/>
                </a:gs>
                <a:gs pos="63000">
                  <a:srgbClr val="F3F3F4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rgbClr val="8194AE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algn="ctr">
                <a:lnSpc>
                  <a:spcPct val="130000"/>
                </a:lnSpc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실무자 대상 교육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4159680" y="3705247"/>
              <a:ext cx="2232000" cy="10044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/>
                </a:gs>
                <a:gs pos="63000">
                  <a:srgbClr val="F3F3F4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rgbClr val="8194AE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 algn="ctr">
                <a:lnSpc>
                  <a:spcPct val="130000"/>
                </a:lnSpc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 대상 교육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모서리가 둥근 직사각형 144"/>
            <p:cNvSpPr/>
            <p:nvPr/>
          </p:nvSpPr>
          <p:spPr>
            <a:xfrm>
              <a:off x="378409" y="3705247"/>
              <a:ext cx="1296000" cy="1004400"/>
            </a:xfrm>
            <a:prstGeom prst="roundRect">
              <a:avLst>
                <a:gd name="adj" fmla="val 0"/>
              </a:avLst>
            </a:prstGeom>
            <a:solidFill>
              <a:srgbClr val="89A2B9"/>
            </a:solidFill>
            <a:ln w="9525">
              <a:solidFill>
                <a:srgbClr val="8194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교육 과정</a:t>
              </a:r>
            </a:p>
          </p:txBody>
        </p:sp>
        <p:sp>
          <p:nvSpPr>
            <p:cNvPr id="146" name="모서리가 둥근 직사각형 145"/>
            <p:cNvSpPr/>
            <p:nvPr/>
          </p:nvSpPr>
          <p:spPr>
            <a:xfrm>
              <a:off x="6558522" y="3705246"/>
              <a:ext cx="2232000" cy="1004400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bg1"/>
                </a:gs>
                <a:gs pos="63000">
                  <a:srgbClr val="F3F3F4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9525">
              <a:solidFill>
                <a:srgbClr val="8194AE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2000">
                <a:lnSpc>
                  <a:spcPct val="130000"/>
                </a:lnSpc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특화 교육 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43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Agile </a:t>
              </a: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방법론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43450" indent="-171450">
                <a:lnSpc>
                  <a:spcPct val="1300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사용성테스트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4A98741-08A6-4FD6-8849-EA215BEA239B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75" y="4977250"/>
            <a:ext cx="2160000" cy="144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F61D73-BD38-4889-9FA5-708219878D19}"/>
              </a:ext>
            </a:extLst>
          </p:cNvPr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09" y="4966804"/>
            <a:ext cx="2160000" cy="144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CF706E0-27DC-4524-8551-DF28C23A8732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53" y="4935958"/>
            <a:ext cx="2160000" cy="1440000"/>
          </a:xfrm>
          <a:prstGeom prst="rect">
            <a:avLst/>
          </a:prstGeom>
        </p:spPr>
      </p:pic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8CB9D65-8B6E-4E77-A714-32EFB7267836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2021955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상세 추진 방안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222962" y="678891"/>
            <a:ext cx="8695064" cy="579317"/>
            <a:chOff x="196936" y="900686"/>
            <a:chExt cx="8695064" cy="579317"/>
          </a:xfrm>
        </p:grpSpPr>
        <p:sp>
          <p:nvSpPr>
            <p:cNvPr id="68" name="직사각형 67"/>
            <p:cNvSpPr/>
            <p:nvPr/>
          </p:nvSpPr>
          <p:spPr>
            <a:xfrm>
              <a:off x="252000" y="900686"/>
              <a:ext cx="8640000" cy="579317"/>
            </a:xfrm>
            <a:prstGeom prst="rect">
              <a:avLst/>
            </a:prstGeom>
            <a:gradFill flip="none" rotWithShape="1">
              <a:gsLst>
                <a:gs pos="0">
                  <a:srgbClr val="E6E6E6"/>
                </a:gs>
                <a:gs pos="11000">
                  <a:schemeClr val="bg1"/>
                </a:gs>
                <a:gs pos="89000">
                  <a:srgbClr val="FDFDFD"/>
                </a:gs>
                <a:gs pos="100000">
                  <a:srgbClr val="E6E6E6"/>
                </a:gs>
              </a:gsLst>
              <a:path path="circle">
                <a:fillToRect r="100000" b="100000"/>
              </a:path>
              <a:tileRect l="-100000" t="-100000"/>
            </a:gradFill>
            <a:ln w="19050">
              <a:solidFill>
                <a:srgbClr val="1C254F"/>
              </a:solidFill>
              <a:prstDash val="solid"/>
            </a:ln>
            <a:effectLst>
              <a:outerShdw blurRad="381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3450" algn="ctr">
                <a:lnSpc>
                  <a:spcPct val="130000"/>
                </a:lnSpc>
              </a:pPr>
              <a:endParaRPr lang="ko-KR" altLang="en-US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36" y="976757"/>
              <a:ext cx="1059097" cy="432000"/>
            </a:xfrm>
            <a:prstGeom prst="rect">
              <a:avLst/>
            </a:prstGeom>
          </p:spPr>
        </p:pic>
        <p:sp>
          <p:nvSpPr>
            <p:cNvPr id="70" name="TextBox 84"/>
            <p:cNvSpPr txBox="1">
              <a:spLocks noChangeArrowheads="1"/>
            </p:cNvSpPr>
            <p:nvPr/>
          </p:nvSpPr>
          <p:spPr bwMode="auto">
            <a:xfrm>
              <a:off x="1425683" y="1050915"/>
              <a:ext cx="6140680" cy="2788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SW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j-ea"/>
                  <a:ea typeface="+mj-ea"/>
                </a:rPr>
                <a:t>특성 기반 품질검증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32042" y="1031212"/>
              <a:ext cx="614271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1300" b="1">
                  <a:solidFill>
                    <a:schemeClr val="bg1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defRPr>
              </a:lvl1pPr>
            </a:lstStyle>
            <a:p>
              <a:r>
                <a:rPr lang="ko-KR" altLang="en-US" dirty="0">
                  <a:latin typeface="+mj-ea"/>
                  <a:ea typeface="+mj-ea"/>
                </a:rPr>
                <a:t>전략</a:t>
              </a:r>
              <a:r>
                <a:rPr lang="en-US" altLang="ko-KR" dirty="0">
                  <a:latin typeface="+mj-ea"/>
                  <a:ea typeface="+mj-ea"/>
                </a:rPr>
                <a:t>3</a:t>
              </a:r>
              <a:endParaRPr lang="ko-KR" altLang="en-US" sz="1500" dirty="0">
                <a:latin typeface="+mj-ea"/>
                <a:ea typeface="+mj-ea"/>
              </a:endParaRPr>
            </a:p>
          </p:txBody>
        </p:sp>
      </p:grpSp>
      <p:sp>
        <p:nvSpPr>
          <p:cNvPr id="72" name="내용 개체 틀 4"/>
          <p:cNvSpPr txBox="1">
            <a:spLocks/>
          </p:cNvSpPr>
          <p:nvPr/>
        </p:nvSpPr>
        <p:spPr>
          <a:xfrm>
            <a:off x="180470" y="1382567"/>
            <a:ext cx="8737556" cy="454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ko-KR"/>
            </a:defPPr>
            <a:lvl1pPr marL="171450" indent="-17145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Blip>
                <a:blip r:embed="rId3"/>
              </a:buBlip>
              <a:defRPr sz="1100">
                <a:latin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atinLnBrk="0"/>
            <a:r>
              <a:rPr lang="en-US" altLang="ko-KR" sz="1500" dirty="0">
                <a:latin typeface="+mj-ea"/>
              </a:rPr>
              <a:t>4</a:t>
            </a:r>
            <a:r>
              <a:rPr lang="ko-KR" altLang="en-US" sz="1500" dirty="0">
                <a:latin typeface="+mj-ea"/>
              </a:rPr>
              <a:t>단계</a:t>
            </a:r>
            <a:r>
              <a:rPr lang="en-US" altLang="ko-KR" sz="1500" dirty="0">
                <a:latin typeface="+mj-ea"/>
              </a:rPr>
              <a:t>(</a:t>
            </a:r>
            <a:r>
              <a:rPr lang="ko-KR" altLang="en-US" sz="1500" dirty="0">
                <a:latin typeface="+mj-ea"/>
              </a:rPr>
              <a:t>준비</a:t>
            </a:r>
            <a:r>
              <a:rPr lang="en-US" altLang="ko-KR" sz="1500" dirty="0">
                <a:latin typeface="+mj-ea"/>
              </a:rPr>
              <a:t>,</a:t>
            </a:r>
            <a:r>
              <a:rPr lang="ko-KR" altLang="en-US" sz="1500" dirty="0">
                <a:latin typeface="+mj-ea"/>
              </a:rPr>
              <a:t>착수</a:t>
            </a:r>
            <a:r>
              <a:rPr lang="en-US" altLang="ko-KR" sz="1500" dirty="0">
                <a:latin typeface="+mj-ea"/>
              </a:rPr>
              <a:t>,</a:t>
            </a:r>
            <a:r>
              <a:rPr lang="ko-KR" altLang="en-US" sz="1500" dirty="0">
                <a:latin typeface="+mj-ea"/>
              </a:rPr>
              <a:t>품질검증</a:t>
            </a:r>
            <a:r>
              <a:rPr lang="en-US" altLang="ko-KR" sz="1500" dirty="0">
                <a:latin typeface="+mj-ea"/>
              </a:rPr>
              <a:t>,</a:t>
            </a:r>
            <a:r>
              <a:rPr lang="ko-KR" altLang="en-US" sz="1500" dirty="0">
                <a:latin typeface="+mj-ea"/>
              </a:rPr>
              <a:t>완료보고</a:t>
            </a:r>
            <a:r>
              <a:rPr lang="en-US" altLang="ko-KR" sz="1500" dirty="0">
                <a:latin typeface="+mj-ea"/>
              </a:rPr>
              <a:t>)</a:t>
            </a:r>
            <a:r>
              <a:rPr lang="ko-KR" altLang="en-US" sz="1500" dirty="0">
                <a:latin typeface="+mj-ea"/>
              </a:rPr>
              <a:t>를 통한 리스크 및 품질특성 기반 품질검증 </a:t>
            </a:r>
            <a:endParaRPr lang="en-US" altLang="ko-KR" sz="1500" dirty="0">
              <a:latin typeface="+mj-ea"/>
            </a:endParaRPr>
          </a:p>
          <a:p>
            <a:pPr latinLnBrk="0"/>
            <a:endParaRPr lang="ko-KR" altLang="en-US" sz="1500" spc="16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09" name="제목 1">
            <a:extLst>
              <a:ext uri="{FF2B5EF4-FFF2-40B4-BE49-F238E27FC236}">
                <a16:creationId xmlns:a16="http://schemas.microsoft.com/office/drawing/2014/main" id="{A3AF33BB-3720-4A7C-A6D9-91FBCB036B28}"/>
              </a:ext>
            </a:extLst>
          </p:cNvPr>
          <p:cNvSpPr txBox="1">
            <a:spLocks/>
          </p:cNvSpPr>
          <p:nvPr/>
        </p:nvSpPr>
        <p:spPr>
          <a:xfrm>
            <a:off x="420484" y="3438520"/>
            <a:ext cx="1641862" cy="48687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1800" b="1" dirty="0">
                <a:solidFill>
                  <a:schemeClr val="bg1"/>
                </a:solidFill>
              </a:rPr>
              <a:t>1. </a:t>
            </a:r>
            <a:r>
              <a:rPr lang="ko-KR" altLang="en-US" sz="1600" b="1" dirty="0">
                <a:solidFill>
                  <a:schemeClr val="bg1"/>
                </a:solidFill>
              </a:rPr>
              <a:t>준비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 lvl="0" algn="l">
              <a:lnSpc>
                <a:spcPct val="120000"/>
              </a:lnSpc>
            </a:pP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10" name="제목 1">
            <a:extLst>
              <a:ext uri="{FF2B5EF4-FFF2-40B4-BE49-F238E27FC236}">
                <a16:creationId xmlns:a16="http://schemas.microsoft.com/office/drawing/2014/main" id="{4E279976-689A-4DD0-90C6-3F4328A4DBEC}"/>
              </a:ext>
            </a:extLst>
          </p:cNvPr>
          <p:cNvSpPr txBox="1">
            <a:spLocks/>
          </p:cNvSpPr>
          <p:nvPr/>
        </p:nvSpPr>
        <p:spPr>
          <a:xfrm>
            <a:off x="2988620" y="3159078"/>
            <a:ext cx="1547283" cy="55119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2. </a:t>
            </a:r>
            <a:r>
              <a:rPr lang="ko-KR" altLang="en-US" sz="1600" b="1" dirty="0">
                <a:solidFill>
                  <a:schemeClr val="bg1"/>
                </a:solidFill>
              </a:rPr>
              <a:t>착수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111" name="원형 화살표 96">
            <a:extLst>
              <a:ext uri="{FF2B5EF4-FFF2-40B4-BE49-F238E27FC236}">
                <a16:creationId xmlns:a16="http://schemas.microsoft.com/office/drawing/2014/main" id="{68FA596C-D606-468F-9B2A-CAB9CC4EEAA3}"/>
              </a:ext>
            </a:extLst>
          </p:cNvPr>
          <p:cNvSpPr/>
          <p:nvPr/>
        </p:nvSpPr>
        <p:spPr>
          <a:xfrm rot="5617614" flipH="1" flipV="1">
            <a:off x="2262838" y="2578410"/>
            <a:ext cx="794376" cy="936332"/>
          </a:xfrm>
          <a:prstGeom prst="circularArrow">
            <a:avLst>
              <a:gd name="adj1" fmla="val 7618"/>
              <a:gd name="adj2" fmla="val 1164400"/>
              <a:gd name="adj3" fmla="val 20513599"/>
              <a:gd name="adj4" fmla="val 15434495"/>
              <a:gd name="adj5" fmla="val 14814"/>
            </a:avLst>
          </a:prstGeom>
          <a:solidFill>
            <a:srgbClr val="42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원형 화살표 97">
            <a:extLst>
              <a:ext uri="{FF2B5EF4-FFF2-40B4-BE49-F238E27FC236}">
                <a16:creationId xmlns:a16="http://schemas.microsoft.com/office/drawing/2014/main" id="{025F1721-534C-499B-B3E9-41629FC631E1}"/>
              </a:ext>
            </a:extLst>
          </p:cNvPr>
          <p:cNvSpPr/>
          <p:nvPr/>
        </p:nvSpPr>
        <p:spPr>
          <a:xfrm rot="5617614" flipH="1" flipV="1">
            <a:off x="4455847" y="2274281"/>
            <a:ext cx="794376" cy="936332"/>
          </a:xfrm>
          <a:prstGeom prst="circularArrow">
            <a:avLst>
              <a:gd name="adj1" fmla="val 7618"/>
              <a:gd name="adj2" fmla="val 1164400"/>
              <a:gd name="adj3" fmla="val 20513599"/>
              <a:gd name="adj4" fmla="val 15434495"/>
              <a:gd name="adj5" fmla="val 14814"/>
            </a:avLst>
          </a:prstGeom>
          <a:solidFill>
            <a:srgbClr val="42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B16603F-20E5-4A74-A559-1221CE0D25EF}"/>
              </a:ext>
            </a:extLst>
          </p:cNvPr>
          <p:cNvSpPr txBox="1"/>
          <p:nvPr/>
        </p:nvSpPr>
        <p:spPr>
          <a:xfrm>
            <a:off x="281205" y="3944529"/>
            <a:ext cx="2632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j-ea"/>
              </a:rPr>
              <a:t>품질검증 계획 및 품질 특성 식별</a:t>
            </a:r>
            <a:endParaRPr lang="en-US" altLang="ko-KR" sz="1100" b="1" dirty="0">
              <a:latin typeface="+mj-ea"/>
            </a:endParaRP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A153E3FB-A9C1-48DE-A806-339D55AE3D6A}"/>
              </a:ext>
            </a:extLst>
          </p:cNvPr>
          <p:cNvCxnSpPr/>
          <p:nvPr/>
        </p:nvCxnSpPr>
        <p:spPr>
          <a:xfrm>
            <a:off x="2492220" y="3255219"/>
            <a:ext cx="0" cy="330706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58C78E91-C4BB-47D0-AEE0-16940C27D807}"/>
              </a:ext>
            </a:extLst>
          </p:cNvPr>
          <p:cNvSpPr/>
          <p:nvPr/>
        </p:nvSpPr>
        <p:spPr>
          <a:xfrm>
            <a:off x="309568" y="4653235"/>
            <a:ext cx="92435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1.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품질특성  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2.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제품 리스크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3.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검증 범위 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A2690C2-4815-4F6C-9623-DF984084E6E0}"/>
              </a:ext>
            </a:extLst>
          </p:cNvPr>
          <p:cNvSpPr/>
          <p:nvPr/>
        </p:nvSpPr>
        <p:spPr>
          <a:xfrm>
            <a:off x="317065" y="5090331"/>
            <a:ext cx="924350" cy="374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4.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검증 일정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5.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검증 리소스 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30D8C7-6C21-46CA-820B-6A600B665D8B}"/>
              </a:ext>
            </a:extLst>
          </p:cNvPr>
          <p:cNvSpPr txBox="1"/>
          <p:nvPr/>
        </p:nvSpPr>
        <p:spPr>
          <a:xfrm>
            <a:off x="1248828" y="4881275"/>
            <a:ext cx="981359" cy="208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+mj-ea"/>
                <a:ea typeface="+mj-ea"/>
              </a:rPr>
              <a:t>&lt;</a:t>
            </a:r>
            <a:r>
              <a:rPr lang="ko-KR" altLang="en-US" sz="800" dirty="0" err="1">
                <a:latin typeface="+mj-ea"/>
                <a:ea typeface="+mj-ea"/>
              </a:rPr>
              <a:t>리스크</a:t>
            </a:r>
            <a:r>
              <a:rPr lang="ko-KR" altLang="en-US" sz="800" dirty="0">
                <a:latin typeface="+mj-ea"/>
                <a:ea typeface="+mj-ea"/>
              </a:rPr>
              <a:t> 분포도</a:t>
            </a:r>
            <a:r>
              <a:rPr lang="en-US" altLang="ko-KR" sz="800" dirty="0">
                <a:latin typeface="+mj-ea"/>
                <a:ea typeface="+mj-ea"/>
              </a:rPr>
              <a:t>&gt;</a:t>
            </a:r>
            <a:endParaRPr lang="ko-KR" altLang="en-US" sz="800" dirty="0">
              <a:latin typeface="+mj-ea"/>
              <a:ea typeface="+mj-ea"/>
            </a:endParaRPr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0EFA151B-43A8-49AE-AD5A-A7D740CD7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5630" y="4298713"/>
            <a:ext cx="955354" cy="62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D03E0FAC-C7BB-42F3-A34D-FFAA102490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026" y="5760892"/>
            <a:ext cx="1902439" cy="669618"/>
          </a:xfrm>
          <a:prstGeom prst="rect">
            <a:avLst/>
          </a:prstGeom>
          <a:noFill/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0AB6ABB9-AA6F-40FE-8F2F-67EA0F7E46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9649" y="5087363"/>
            <a:ext cx="916428" cy="401414"/>
          </a:xfrm>
          <a:prstGeom prst="rect">
            <a:avLst/>
          </a:prstGeom>
          <a:noFill/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178049D3-AC28-46AA-B348-1824936D92DB}"/>
              </a:ext>
            </a:extLst>
          </p:cNvPr>
          <p:cNvSpPr txBox="1"/>
          <p:nvPr/>
        </p:nvSpPr>
        <p:spPr>
          <a:xfrm>
            <a:off x="1094656" y="5515043"/>
            <a:ext cx="1223412" cy="208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dirty="0">
                <a:latin typeface="+mj-ea"/>
                <a:ea typeface="+mj-ea"/>
              </a:rPr>
              <a:t>&lt;</a:t>
            </a:r>
            <a:r>
              <a:rPr lang="ko-KR" altLang="en-US" sz="800" dirty="0" err="1">
                <a:latin typeface="+mj-ea"/>
                <a:ea typeface="+mj-ea"/>
              </a:rPr>
              <a:t>리스크</a:t>
            </a:r>
            <a:r>
              <a:rPr lang="en-US" altLang="ko-KR" sz="800" dirty="0">
                <a:latin typeface="+mj-ea"/>
                <a:ea typeface="+mj-ea"/>
              </a:rPr>
              <a:t> </a:t>
            </a:r>
            <a:r>
              <a:rPr lang="ko-KR" altLang="en-US" sz="800" dirty="0">
                <a:latin typeface="+mj-ea"/>
                <a:ea typeface="+mj-ea"/>
              </a:rPr>
              <a:t>및 품질특성</a:t>
            </a:r>
            <a:r>
              <a:rPr lang="en-US" altLang="ko-KR" sz="800" dirty="0">
                <a:latin typeface="+mj-ea"/>
                <a:ea typeface="+mj-ea"/>
              </a:rPr>
              <a:t>&gt;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0C80E04-AECF-4183-8933-6E2AFB065AE3}"/>
              </a:ext>
            </a:extLst>
          </p:cNvPr>
          <p:cNvSpPr txBox="1"/>
          <p:nvPr/>
        </p:nvSpPr>
        <p:spPr>
          <a:xfrm>
            <a:off x="525684" y="6447676"/>
            <a:ext cx="1586084" cy="20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j-ea"/>
                <a:ea typeface="+mj-ea"/>
              </a:rPr>
              <a:t>&lt;ISO/IEC 25010 </a:t>
            </a:r>
            <a:r>
              <a:rPr lang="ko-KR" altLang="en-US" sz="800" dirty="0">
                <a:latin typeface="+mj-ea"/>
                <a:ea typeface="+mj-ea"/>
              </a:rPr>
              <a:t>품질특성</a:t>
            </a:r>
            <a:r>
              <a:rPr lang="en-US" altLang="ko-KR" sz="800" dirty="0">
                <a:latin typeface="+mj-ea"/>
                <a:ea typeface="+mj-ea"/>
              </a:rPr>
              <a:t>&gt;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23" name="원형 화살표 118">
            <a:extLst>
              <a:ext uri="{FF2B5EF4-FFF2-40B4-BE49-F238E27FC236}">
                <a16:creationId xmlns:a16="http://schemas.microsoft.com/office/drawing/2014/main" id="{CED290D0-97B9-46A8-823C-5B7FC54AE235}"/>
              </a:ext>
            </a:extLst>
          </p:cNvPr>
          <p:cNvSpPr/>
          <p:nvPr/>
        </p:nvSpPr>
        <p:spPr>
          <a:xfrm rot="5617614" flipH="1" flipV="1">
            <a:off x="6513696" y="1870146"/>
            <a:ext cx="794376" cy="936332"/>
          </a:xfrm>
          <a:prstGeom prst="circularArrow">
            <a:avLst>
              <a:gd name="adj1" fmla="val 7618"/>
              <a:gd name="adj2" fmla="val 1164400"/>
              <a:gd name="adj3" fmla="val 20513599"/>
              <a:gd name="adj4" fmla="val 15434495"/>
              <a:gd name="adj5" fmla="val 14814"/>
            </a:avLst>
          </a:prstGeom>
          <a:solidFill>
            <a:srgbClr val="424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C697926A-104E-45A8-87CF-F0FCC62BBF7C}"/>
              </a:ext>
            </a:extLst>
          </p:cNvPr>
          <p:cNvCxnSpPr/>
          <p:nvPr/>
        </p:nvCxnSpPr>
        <p:spPr>
          <a:xfrm>
            <a:off x="4710934" y="3114652"/>
            <a:ext cx="0" cy="330706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A0C1D667-AF31-43C7-94D6-BC3F2634BB3C}"/>
              </a:ext>
            </a:extLst>
          </p:cNvPr>
          <p:cNvCxnSpPr/>
          <p:nvPr/>
        </p:nvCxnSpPr>
        <p:spPr>
          <a:xfrm>
            <a:off x="6848757" y="3088084"/>
            <a:ext cx="0" cy="330706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7" descr="G:\SW개선 프로젝트\제안서 참고자료\noun_698707_ccw.png">
            <a:extLst>
              <a:ext uri="{FF2B5EF4-FFF2-40B4-BE49-F238E27FC236}">
                <a16:creationId xmlns:a16="http://schemas.microsoft.com/office/drawing/2014/main" id="{2D2DE219-7C67-4436-AA2E-98B89729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0946" y="3256967"/>
            <a:ext cx="601908" cy="56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765BB843-1BEE-4CB5-B7D0-325D6A674751}"/>
              </a:ext>
            </a:extLst>
          </p:cNvPr>
          <p:cNvSpPr/>
          <p:nvPr/>
        </p:nvSpPr>
        <p:spPr>
          <a:xfrm>
            <a:off x="2723523" y="4046582"/>
            <a:ext cx="1684101" cy="945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1.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개발 현황 공유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2.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개발 산출물 수집 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3.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품질검증 계획 협의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4.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품질검증 환경준비 확인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5.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도구 활용 환경 구축 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  <a:p>
            <a:pPr indent="-276225" eaLnBrk="0" latinLnBrk="0" hangingPunct="0">
              <a:lnSpc>
                <a:spcPct val="120000"/>
              </a:lnSpc>
            </a:pPr>
            <a:r>
              <a:rPr lang="en-US" altLang="ko-KR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6. </a:t>
            </a:r>
            <a:r>
              <a:rPr lang="ko-KR" altLang="en-US" sz="800" kern="0" dirty="0">
                <a:solidFill>
                  <a:sysClr val="windowText" lastClr="000000"/>
                </a:solidFill>
                <a:latin typeface="+mj-ea"/>
                <a:ea typeface="+mj-ea"/>
              </a:rPr>
              <a:t>사전 테스트 </a:t>
            </a:r>
            <a:endParaRPr lang="en-US" altLang="ko-KR" sz="800" kern="0" dirty="0">
              <a:solidFill>
                <a:sysClr val="windowText" lastClr="000000"/>
              </a:solidFill>
              <a:latin typeface="+mj-ea"/>
              <a:ea typeface="+mj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CB89E4F-810F-480A-A610-5007B324075E}"/>
              </a:ext>
            </a:extLst>
          </p:cNvPr>
          <p:cNvSpPr txBox="1"/>
          <p:nvPr/>
        </p:nvSpPr>
        <p:spPr>
          <a:xfrm>
            <a:off x="4852661" y="3943719"/>
            <a:ext cx="1692785" cy="9453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indent="-276225" eaLnBrk="0" latinLnBrk="0" hangingPunct="0">
              <a:lnSpc>
                <a:spcPct val="120000"/>
              </a:lnSpc>
              <a:defRPr sz="900" kern="0">
                <a:solidFill>
                  <a:sysClr val="windowText" lastClr="000000"/>
                </a:solidFill>
                <a:latin typeface="+mn-ea"/>
              </a:defRPr>
            </a:lvl1pPr>
          </a:lstStyle>
          <a:p>
            <a:r>
              <a:rPr lang="en-US" altLang="ko-KR" sz="800" dirty="0">
                <a:latin typeface="+mj-ea"/>
              </a:rPr>
              <a:t>1. </a:t>
            </a:r>
            <a:r>
              <a:rPr lang="ko-KR" altLang="en-US" sz="800" dirty="0">
                <a:latin typeface="+mj-ea"/>
              </a:rPr>
              <a:t>탐색적 테스트  </a:t>
            </a:r>
            <a:endParaRPr lang="en-US" altLang="ko-KR" sz="800" dirty="0">
              <a:latin typeface="+mj-ea"/>
            </a:endParaRPr>
          </a:p>
          <a:p>
            <a:r>
              <a:rPr lang="en-US" altLang="ko-KR" sz="800" dirty="0">
                <a:latin typeface="+mj-ea"/>
              </a:rPr>
              <a:t>2. </a:t>
            </a:r>
            <a:r>
              <a:rPr lang="ko-KR" altLang="en-US" sz="800" dirty="0">
                <a:latin typeface="+mj-ea"/>
              </a:rPr>
              <a:t>결함 리뷰</a:t>
            </a:r>
            <a:endParaRPr lang="en-US" altLang="ko-KR" sz="800" dirty="0">
              <a:latin typeface="+mj-ea"/>
            </a:endParaRPr>
          </a:p>
          <a:p>
            <a:r>
              <a:rPr lang="en-US" altLang="ko-KR" sz="800" dirty="0">
                <a:latin typeface="+mj-ea"/>
              </a:rPr>
              <a:t>3. </a:t>
            </a:r>
            <a:r>
              <a:rPr lang="ko-KR" altLang="en-US" sz="800" dirty="0">
                <a:latin typeface="+mj-ea"/>
              </a:rPr>
              <a:t>결함 보고  </a:t>
            </a:r>
            <a:endParaRPr lang="en-US" altLang="ko-KR" sz="800" dirty="0">
              <a:latin typeface="+mj-ea"/>
            </a:endParaRPr>
          </a:p>
          <a:p>
            <a:r>
              <a:rPr lang="en-US" altLang="ko-KR" sz="800" dirty="0">
                <a:latin typeface="+mj-ea"/>
                <a:ea typeface="+mj-ea"/>
              </a:rPr>
              <a:t>4. </a:t>
            </a:r>
            <a:r>
              <a:rPr lang="ko-KR" altLang="en-US" sz="800" dirty="0">
                <a:latin typeface="+mj-ea"/>
                <a:ea typeface="+mj-ea"/>
              </a:rPr>
              <a:t>결함 수정 </a:t>
            </a:r>
            <a:endParaRPr lang="en-US" altLang="ko-KR" sz="800" dirty="0">
              <a:latin typeface="+mj-ea"/>
              <a:ea typeface="+mj-ea"/>
            </a:endParaRPr>
          </a:p>
          <a:p>
            <a:r>
              <a:rPr lang="en-US" altLang="ko-KR" sz="800" dirty="0">
                <a:latin typeface="+mj-ea"/>
                <a:ea typeface="+mj-ea"/>
              </a:rPr>
              <a:t>5. </a:t>
            </a:r>
            <a:r>
              <a:rPr lang="ko-KR" altLang="en-US" sz="800" dirty="0">
                <a:latin typeface="+mj-ea"/>
                <a:ea typeface="+mj-ea"/>
              </a:rPr>
              <a:t>확인</a:t>
            </a:r>
            <a:r>
              <a:rPr lang="en-US" altLang="ko-KR" sz="800" dirty="0">
                <a:latin typeface="+mj-ea"/>
                <a:ea typeface="+mj-ea"/>
              </a:rPr>
              <a:t>/</a:t>
            </a:r>
            <a:r>
              <a:rPr lang="ko-KR" altLang="en-US" sz="800" dirty="0">
                <a:latin typeface="+mj-ea"/>
                <a:ea typeface="+mj-ea"/>
              </a:rPr>
              <a:t>리그레션</a:t>
            </a:r>
            <a:r>
              <a:rPr lang="en-US" altLang="ko-KR" sz="800" dirty="0">
                <a:latin typeface="+mj-ea"/>
                <a:ea typeface="+mj-ea"/>
              </a:rPr>
              <a:t> </a:t>
            </a:r>
            <a:r>
              <a:rPr lang="ko-KR" altLang="en-US" sz="800" dirty="0">
                <a:latin typeface="+mj-ea"/>
                <a:ea typeface="+mj-ea"/>
              </a:rPr>
              <a:t>테스트  </a:t>
            </a:r>
            <a:endParaRPr lang="en-US" altLang="ko-KR" sz="800" dirty="0">
              <a:latin typeface="+mj-ea"/>
              <a:ea typeface="+mj-ea"/>
            </a:endParaRPr>
          </a:p>
          <a:p>
            <a:r>
              <a:rPr lang="en-US" altLang="ko-KR" sz="800" dirty="0">
                <a:latin typeface="+mj-ea"/>
                <a:ea typeface="+mj-ea"/>
              </a:rPr>
              <a:t>6. </a:t>
            </a:r>
            <a:r>
              <a:rPr lang="ko-KR" altLang="en-US" sz="800" dirty="0">
                <a:latin typeface="+mj-ea"/>
                <a:ea typeface="+mj-ea"/>
              </a:rPr>
              <a:t>테스트 완료</a:t>
            </a:r>
            <a:endParaRPr lang="en-US" altLang="ko-KR" sz="800" dirty="0">
              <a:latin typeface="+mj-ea"/>
              <a:ea typeface="+mj-ea"/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04B7C1AD-65A3-440D-ABE0-74570137BD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113" y="5136681"/>
            <a:ext cx="1855378" cy="825567"/>
          </a:xfrm>
          <a:prstGeom prst="rect">
            <a:avLst/>
          </a:prstGeom>
          <a:noFill/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7B7E2C28-3851-40F9-BACE-E447DC1FE908}"/>
              </a:ext>
            </a:extLst>
          </p:cNvPr>
          <p:cNvSpPr txBox="1"/>
          <p:nvPr/>
        </p:nvSpPr>
        <p:spPr>
          <a:xfrm>
            <a:off x="5422167" y="6037900"/>
            <a:ext cx="776175" cy="208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j-ea"/>
                <a:ea typeface="+mj-ea"/>
              </a:rPr>
              <a:t>&lt;</a:t>
            </a:r>
            <a:r>
              <a:rPr lang="ko-KR" altLang="en-US" sz="800" dirty="0">
                <a:latin typeface="+mj-ea"/>
                <a:ea typeface="+mj-ea"/>
              </a:rPr>
              <a:t>결과 수집</a:t>
            </a:r>
            <a:r>
              <a:rPr lang="en-US" altLang="ko-KR" sz="800" dirty="0">
                <a:latin typeface="+mj-ea"/>
                <a:ea typeface="+mj-ea"/>
              </a:rPr>
              <a:t>&gt;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034EB7C-20DE-48D6-A67C-F6FB01F3CCBB}"/>
              </a:ext>
            </a:extLst>
          </p:cNvPr>
          <p:cNvSpPr txBox="1"/>
          <p:nvPr/>
        </p:nvSpPr>
        <p:spPr>
          <a:xfrm>
            <a:off x="7054269" y="4364479"/>
            <a:ext cx="858181" cy="226215"/>
          </a:xfrm>
          <a:prstGeom prst="snip1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j-ea"/>
                <a:ea typeface="+mj-ea"/>
              </a:rPr>
              <a:t>&lt;</a:t>
            </a:r>
            <a:r>
              <a:rPr lang="ko-KR" altLang="en-US" sz="800" dirty="0">
                <a:latin typeface="+mj-ea"/>
                <a:ea typeface="+mj-ea"/>
              </a:rPr>
              <a:t>품질평가서</a:t>
            </a:r>
            <a:r>
              <a:rPr lang="en-US" altLang="ko-KR" sz="800" dirty="0">
                <a:latin typeface="+mj-ea"/>
                <a:ea typeface="+mj-ea"/>
              </a:rPr>
              <a:t>&gt;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32" name="직사각형 157">
            <a:extLst>
              <a:ext uri="{FF2B5EF4-FFF2-40B4-BE49-F238E27FC236}">
                <a16:creationId xmlns:a16="http://schemas.microsoft.com/office/drawing/2014/main" id="{74A309FC-3C76-4083-85DB-1838682F9D7D}"/>
              </a:ext>
            </a:extLst>
          </p:cNvPr>
          <p:cNvSpPr/>
          <p:nvPr/>
        </p:nvSpPr>
        <p:spPr>
          <a:xfrm>
            <a:off x="7959142" y="5632768"/>
            <a:ext cx="1028076" cy="226215"/>
          </a:xfrm>
          <a:prstGeom prst="snip1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latin typeface="+mj-ea"/>
                <a:ea typeface="+mj-ea"/>
              </a:rPr>
              <a:t>&lt;</a:t>
            </a:r>
            <a:r>
              <a:rPr lang="ko-KR" altLang="en-US" sz="800">
                <a:latin typeface="+mj-ea"/>
                <a:ea typeface="+mj-ea"/>
              </a:rPr>
              <a:t>검증 의견 작성</a:t>
            </a:r>
            <a:r>
              <a:rPr lang="en-US" altLang="ko-KR" sz="800" dirty="0">
                <a:latin typeface="+mj-ea"/>
                <a:ea typeface="+mj-ea"/>
              </a:rPr>
              <a:t>&gt;</a:t>
            </a:r>
            <a:endParaRPr lang="en-US" altLang="ko-KR" sz="800" b="1" dirty="0">
              <a:latin typeface="+mj-ea"/>
              <a:ea typeface="+mj-ea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64D231FB-A622-477A-8772-5E75DED7EF62}"/>
              </a:ext>
            </a:extLst>
          </p:cNvPr>
          <p:cNvSpPr/>
          <p:nvPr/>
        </p:nvSpPr>
        <p:spPr>
          <a:xfrm>
            <a:off x="7081479" y="5650881"/>
            <a:ext cx="1018228" cy="2081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" dirty="0">
                <a:latin typeface="+mj-ea"/>
                <a:ea typeface="+mj-ea"/>
              </a:rPr>
              <a:t>&lt;</a:t>
            </a:r>
            <a:r>
              <a:rPr lang="ko-KR" altLang="en-US" sz="800">
                <a:latin typeface="+mj-ea"/>
                <a:ea typeface="+mj-ea"/>
              </a:rPr>
              <a:t>결과 요약 작성</a:t>
            </a:r>
            <a:r>
              <a:rPr lang="en-US" altLang="ko-KR" sz="800" dirty="0">
                <a:latin typeface="+mj-ea"/>
                <a:ea typeface="+mj-ea"/>
              </a:rPr>
              <a:t>&gt;</a:t>
            </a:r>
            <a:endParaRPr lang="en-US" altLang="ko-KR" sz="800" b="1" dirty="0">
              <a:latin typeface="+mj-ea"/>
              <a:ea typeface="+mj-ea"/>
            </a:endParaRPr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E1738DDD-7913-40BA-BEC1-04A99C25702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6738" y="3645719"/>
            <a:ext cx="804542" cy="694027"/>
          </a:xfrm>
          <a:prstGeom prst="rect">
            <a:avLst/>
          </a:prstGeom>
          <a:noFill/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2AC89AC3-F0B4-4619-8949-BF4C8D94E6A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6014" y="4850974"/>
            <a:ext cx="936304" cy="749681"/>
          </a:xfrm>
          <a:prstGeom prst="rect">
            <a:avLst/>
          </a:prstGeom>
          <a:noFill/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A2A3EC43-460B-4F5B-B29A-246FC0F3B7C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3591" y="4850974"/>
            <a:ext cx="927844" cy="757854"/>
          </a:xfrm>
          <a:prstGeom prst="rect">
            <a:avLst/>
          </a:prstGeom>
          <a:noFill/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254254EF-C03F-4C95-A76A-4C0D485C4A5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824" y="3681799"/>
            <a:ext cx="1154118" cy="727868"/>
          </a:xfrm>
          <a:prstGeom prst="rect">
            <a:avLst/>
          </a:prstGeom>
          <a:noFill/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2FFF9F1B-8FA5-4BFA-9730-E66F000A2F28}"/>
              </a:ext>
            </a:extLst>
          </p:cNvPr>
          <p:cNvSpPr txBox="1"/>
          <p:nvPr/>
        </p:nvSpPr>
        <p:spPr>
          <a:xfrm>
            <a:off x="8168224" y="4374288"/>
            <a:ext cx="791188" cy="226215"/>
          </a:xfrm>
          <a:prstGeom prst="snip1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latin typeface="+mj-ea"/>
                <a:ea typeface="+mj-ea"/>
              </a:rPr>
              <a:t>&lt;</a:t>
            </a:r>
            <a:r>
              <a:rPr lang="ko-KR" altLang="en-US" sz="800" dirty="0">
                <a:latin typeface="+mj-ea"/>
                <a:ea typeface="+mj-ea"/>
              </a:rPr>
              <a:t>결함 추이</a:t>
            </a:r>
            <a:r>
              <a:rPr lang="en-US" altLang="ko-KR" sz="800" dirty="0">
                <a:latin typeface="+mj-ea"/>
                <a:ea typeface="+mj-ea"/>
              </a:rPr>
              <a:t>&gt;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59F566E-98E9-4881-A620-9DC2FA40D4F1}"/>
              </a:ext>
            </a:extLst>
          </p:cNvPr>
          <p:cNvSpPr txBox="1"/>
          <p:nvPr/>
        </p:nvSpPr>
        <p:spPr>
          <a:xfrm>
            <a:off x="2640277" y="3657543"/>
            <a:ext cx="2016772" cy="25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</a:rPr>
              <a:t>환경 확인 및 사전 테스트</a:t>
            </a:r>
            <a:endParaRPr lang="en-US" altLang="ko-KR" sz="1100" b="1" dirty="0">
              <a:latin typeface="+mj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FEA9822-81EE-4EA7-AA37-CA107964C50F}"/>
              </a:ext>
            </a:extLst>
          </p:cNvPr>
          <p:cNvSpPr txBox="1"/>
          <p:nvPr/>
        </p:nvSpPr>
        <p:spPr>
          <a:xfrm>
            <a:off x="7185804" y="3106124"/>
            <a:ext cx="1773597" cy="252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j-ea"/>
              </a:rPr>
              <a:t>품질 평가 및 결과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1F21A7D-36BC-4A53-85FE-30FD5F2CD853}"/>
              </a:ext>
            </a:extLst>
          </p:cNvPr>
          <p:cNvSpPr txBox="1"/>
          <p:nvPr/>
        </p:nvSpPr>
        <p:spPr>
          <a:xfrm>
            <a:off x="4710934" y="3481361"/>
            <a:ext cx="2152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latin typeface="+mj-ea"/>
              </a:rPr>
              <a:t>품질검증 수행 및 결함 관리</a:t>
            </a:r>
            <a:endParaRPr lang="en-US" altLang="ko-KR" sz="1100" b="1" kern="0" dirty="0">
              <a:latin typeface="+mj-ea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898BAC91-DEF4-48BB-ACE9-70DDC43C30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3069" y="5075159"/>
            <a:ext cx="1821747" cy="1151444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0D310158-88C8-4A5B-B2D9-53658C0FA3E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802" y="2015753"/>
            <a:ext cx="424687" cy="424687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DEDF3BC5-C52C-4746-8F2D-18300063550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057" y="2422107"/>
            <a:ext cx="455025" cy="455025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BC943D9D-C2DB-42B6-8662-89F517D82C7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47" y="2711722"/>
            <a:ext cx="447434" cy="447434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5D9E8430-2C8E-429D-B602-7628A740F2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0186" y="2847881"/>
            <a:ext cx="1504950" cy="1066800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799E2A36-538E-48FC-99B3-F6152C70D30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90926" y="2537878"/>
            <a:ext cx="1514475" cy="1076325"/>
          </a:xfrm>
          <a:prstGeom prst="rect">
            <a:avLst/>
          </a:prstGeom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4EBFAF0C-D6DF-4C4C-B3F5-3D009FE8DA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36361" y="2308953"/>
            <a:ext cx="1495425" cy="1047750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:a16="http://schemas.microsoft.com/office/drawing/2014/main" id="{ADB69B4A-FBD5-4C78-8A6F-F79DA11834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073567" y="1910689"/>
            <a:ext cx="1495425" cy="1076325"/>
          </a:xfrm>
          <a:prstGeom prst="rect">
            <a:avLst/>
          </a:prstGeom>
        </p:spPr>
      </p:pic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81B49886-00EF-4163-84F9-D98A48480548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384409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SW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특성 기반 </a:t>
            </a:r>
            <a:r>
              <a:rPr lang="ko-KR" altLang="en-US" sz="26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품질검증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D53571C7-A52D-454C-9A31-58273ED235FD}"/>
              </a:ext>
            </a:extLst>
          </p:cNvPr>
          <p:cNvSpPr txBox="1"/>
          <p:nvPr/>
        </p:nvSpPr>
        <p:spPr>
          <a:xfrm>
            <a:off x="393383" y="786925"/>
            <a:ext cx="8468002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품질관리 계획서에 명시된 품질 특성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리스크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검증 범위 등을 리뷰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/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개선하여 </a:t>
            </a:r>
            <a:r>
              <a:rPr lang="ko-KR" altLang="en-US" sz="1500" b="1" spc="160" dirty="0" err="1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품질검증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 수행 준비</a:t>
            </a:r>
          </a:p>
        </p:txBody>
      </p:sp>
      <p:sp>
        <p:nvSpPr>
          <p:cNvPr id="9" name="갈매기형 수장 143">
            <a:extLst>
              <a:ext uri="{FF2B5EF4-FFF2-40B4-BE49-F238E27FC236}">
                <a16:creationId xmlns:a16="http://schemas.microsoft.com/office/drawing/2014/main" id="{5384F520-F2B4-4ED2-A1F4-915F646E3AAA}"/>
              </a:ext>
            </a:extLst>
          </p:cNvPr>
          <p:cNvSpPr/>
          <p:nvPr/>
        </p:nvSpPr>
        <p:spPr>
          <a:xfrm>
            <a:off x="3698582" y="3915131"/>
            <a:ext cx="312994" cy="445438"/>
          </a:xfrm>
          <a:prstGeom prst="chevr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/>
              </a:solidFill>
              <a:latin typeface="맑은고딕"/>
              <a:ea typeface="맑은 고딕" panose="020B050302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ADFA71C-8BA7-43C6-AB92-21E5C7F90177}"/>
              </a:ext>
            </a:extLst>
          </p:cNvPr>
          <p:cNvGrpSpPr/>
          <p:nvPr/>
        </p:nvGrpSpPr>
        <p:grpSpPr>
          <a:xfrm>
            <a:off x="539552" y="2348880"/>
            <a:ext cx="2980928" cy="3727774"/>
            <a:chOff x="611560" y="2708920"/>
            <a:chExt cx="2980928" cy="3727774"/>
          </a:xfrm>
        </p:grpSpPr>
        <p:sp>
          <p:nvSpPr>
            <p:cNvPr id="11" name="AutoShape 4">
              <a:extLst>
                <a:ext uri="{FF2B5EF4-FFF2-40B4-BE49-F238E27FC236}">
                  <a16:creationId xmlns:a16="http://schemas.microsoft.com/office/drawing/2014/main" id="{D3DDF809-4E28-4A69-B345-72AF06A60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560" y="4320009"/>
              <a:ext cx="1152128" cy="454419"/>
            </a:xfrm>
            <a:prstGeom prst="roundRect">
              <a:avLst>
                <a:gd name="adj" fmla="val 16667"/>
              </a:avLst>
            </a:prstGeom>
            <a:solidFill>
              <a:srgbClr val="0078B6"/>
            </a:solidFill>
            <a:ln>
              <a:noFill/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1100" b="1" dirty="0">
                  <a:solidFill>
                    <a:schemeClr val="bg1"/>
                  </a:solidFill>
                  <a:latin typeface="맑은고딕"/>
                  <a:ea typeface="맑은 고딕" panose="020B0503020000020004" pitchFamily="50" charset="-127"/>
                </a:rPr>
                <a:t>SW </a:t>
              </a:r>
              <a:r>
                <a:rPr lang="ko-KR" altLang="en-US" sz="1100" b="1" dirty="0">
                  <a:solidFill>
                    <a:schemeClr val="bg1"/>
                  </a:solidFill>
                  <a:latin typeface="맑은고딕"/>
                  <a:ea typeface="맑은 고딕" panose="020B0503020000020004" pitchFamily="50" charset="-127"/>
                </a:rPr>
                <a:t>품질 모델</a:t>
              </a:r>
              <a:endParaRPr lang="en-US" altLang="ko-KR" sz="1100" b="1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endParaRPr>
            </a:p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900" dirty="0">
                  <a:solidFill>
                    <a:schemeClr val="bg1"/>
                  </a:solidFill>
                  <a:latin typeface="맑은고딕"/>
                  <a:ea typeface="맑은 고딕" panose="020B0503020000020004" pitchFamily="50" charset="-127"/>
                </a:rPr>
                <a:t>(ISO/IEC 25010)</a:t>
              </a:r>
            </a:p>
          </p:txBody>
        </p:sp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F7850237-81BA-43DD-B9F3-72F1BF238E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486" y="3209918"/>
              <a:ext cx="1180002" cy="304669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78B6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Reliability</a:t>
              </a:r>
            </a:p>
            <a:p>
              <a:pPr algn="ctr"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신뢰성</a:t>
              </a: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93EF8EDF-2781-4F97-AB04-966FB725D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486" y="3703280"/>
              <a:ext cx="1180002" cy="304669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78B6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Usability</a:t>
              </a:r>
            </a:p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사용성</a:t>
              </a: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9E32CF96-E854-45A7-A2EF-179AF9BC3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486" y="4189029"/>
              <a:ext cx="1180002" cy="304669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78B6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Efficiency</a:t>
              </a:r>
            </a:p>
            <a:p>
              <a:pPr algn="ctr"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효율성</a:t>
              </a: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6DF88F29-4682-47DB-857A-7664A5677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486" y="4674778"/>
              <a:ext cx="1180002" cy="304669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78B6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Maintainability</a:t>
              </a:r>
            </a:p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유지보수성</a:t>
              </a: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A3CC97D8-7D44-44E4-BF4D-3B638B6E7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486" y="5149874"/>
              <a:ext cx="1180002" cy="304669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78B6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Portability</a:t>
              </a:r>
            </a:p>
            <a:p>
              <a:pPr algn="ctr"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이식성</a:t>
              </a: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A691866D-867D-4120-B4A2-13CA8322C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486" y="5646276"/>
              <a:ext cx="1180002" cy="304669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78B6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Security</a:t>
              </a:r>
            </a:p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보안성</a:t>
              </a: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8" name="AutoShape 10">
              <a:extLst>
                <a:ext uri="{FF2B5EF4-FFF2-40B4-BE49-F238E27FC236}">
                  <a16:creationId xmlns:a16="http://schemas.microsoft.com/office/drawing/2014/main" id="{2C88F282-5296-4F06-9B60-03C06C28E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486" y="6132025"/>
              <a:ext cx="1180002" cy="304669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78B6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Interoperability</a:t>
              </a:r>
            </a:p>
            <a:p>
              <a:pPr algn="ctr"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상호운용성</a:t>
              </a: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687DC11E-3420-4F0A-A59A-07EC6353B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486" y="2708920"/>
              <a:ext cx="1180002" cy="304669"/>
            </a:xfrm>
            <a:prstGeom prst="roundRect">
              <a:avLst>
                <a:gd name="adj" fmla="val 16667"/>
              </a:avLst>
            </a:prstGeom>
            <a:ln w="19050">
              <a:solidFill>
                <a:srgbClr val="0078B6"/>
              </a:solidFill>
              <a:headEnd/>
              <a:tailE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Functionality</a:t>
              </a:r>
            </a:p>
            <a:p>
              <a:pPr algn="ctr">
                <a:buClrTx/>
                <a:buSzTx/>
                <a:buFont typeface="Wingdings" pitchFamily="2" charset="2"/>
                <a:buNone/>
                <a:defRPr/>
              </a:pP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(</a:t>
              </a:r>
              <a:r>
                <a:rPr lang="ko-KR" altLang="en-US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기능성</a:t>
              </a:r>
              <a:r>
                <a:rPr lang="en-US" altLang="ko-KR" sz="900" b="1" dirty="0">
                  <a:solidFill>
                    <a:srgbClr val="000000"/>
                  </a:solidFill>
                  <a:latin typeface="맑은고딕"/>
                  <a:ea typeface="맑은 고딕" panose="020B0503020000020004" pitchFamily="50" charset="-127"/>
                </a:rPr>
                <a:t>)</a:t>
              </a:r>
            </a:p>
          </p:txBody>
        </p:sp>
        <p:cxnSp>
          <p:nvCxnSpPr>
            <p:cNvPr id="20" name="꺾인 연결선 158">
              <a:extLst>
                <a:ext uri="{FF2B5EF4-FFF2-40B4-BE49-F238E27FC236}">
                  <a16:creationId xmlns:a16="http://schemas.microsoft.com/office/drawing/2014/main" id="{A3BE7D5D-D867-4433-A4F3-083C3E3F880E}"/>
                </a:ext>
              </a:extLst>
            </p:cNvPr>
            <p:cNvCxnSpPr>
              <a:stCxn id="11" idx="3"/>
              <a:endCxn id="19" idx="1"/>
            </p:cNvCxnSpPr>
            <p:nvPr/>
          </p:nvCxnSpPr>
          <p:spPr>
            <a:xfrm flipV="1">
              <a:off x="1763688" y="2861255"/>
              <a:ext cx="648798" cy="1685965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78B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1" name="꺾인 연결선 159">
              <a:extLst>
                <a:ext uri="{FF2B5EF4-FFF2-40B4-BE49-F238E27FC236}">
                  <a16:creationId xmlns:a16="http://schemas.microsoft.com/office/drawing/2014/main" id="{26EC4F36-2C8C-4C76-AF6D-A5E1001C8560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 flipV="1">
              <a:off x="1763688" y="3362252"/>
              <a:ext cx="648798" cy="1184967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78B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2" name="꺾인 연결선 160">
              <a:extLst>
                <a:ext uri="{FF2B5EF4-FFF2-40B4-BE49-F238E27FC236}">
                  <a16:creationId xmlns:a16="http://schemas.microsoft.com/office/drawing/2014/main" id="{CE731E63-61B5-4187-B252-838090B0DBD4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 flipV="1">
              <a:off x="1763688" y="3855614"/>
              <a:ext cx="648798" cy="691605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78B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3" name="꺾인 연결선 161">
              <a:extLst>
                <a:ext uri="{FF2B5EF4-FFF2-40B4-BE49-F238E27FC236}">
                  <a16:creationId xmlns:a16="http://schemas.microsoft.com/office/drawing/2014/main" id="{EF269BCE-F9CA-4C95-84A0-E6132DE66896}"/>
                </a:ext>
              </a:extLst>
            </p:cNvPr>
            <p:cNvCxnSpPr>
              <a:stCxn id="11" idx="3"/>
              <a:endCxn id="18" idx="1"/>
            </p:cNvCxnSpPr>
            <p:nvPr/>
          </p:nvCxnSpPr>
          <p:spPr>
            <a:xfrm>
              <a:off x="1763688" y="4547219"/>
              <a:ext cx="648798" cy="1737140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78B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4" name="꺾인 연결선 162">
              <a:extLst>
                <a:ext uri="{FF2B5EF4-FFF2-40B4-BE49-F238E27FC236}">
                  <a16:creationId xmlns:a16="http://schemas.microsoft.com/office/drawing/2014/main" id="{13C356C8-D73E-48EA-A4FC-DA7257CF3C61}"/>
                </a:ext>
              </a:extLst>
            </p:cNvPr>
            <p:cNvCxnSpPr>
              <a:stCxn id="11" idx="3"/>
              <a:endCxn id="17" idx="1"/>
            </p:cNvCxnSpPr>
            <p:nvPr/>
          </p:nvCxnSpPr>
          <p:spPr>
            <a:xfrm>
              <a:off x="1763688" y="4547219"/>
              <a:ext cx="648798" cy="1251391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78B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5" name="꺾인 연결선 163">
              <a:extLst>
                <a:ext uri="{FF2B5EF4-FFF2-40B4-BE49-F238E27FC236}">
                  <a16:creationId xmlns:a16="http://schemas.microsoft.com/office/drawing/2014/main" id="{799D584D-D10C-4970-A2D9-D0BB89B6D6EE}"/>
                </a:ext>
              </a:extLst>
            </p:cNvPr>
            <p:cNvCxnSpPr>
              <a:stCxn id="11" idx="3"/>
              <a:endCxn id="14" idx="1"/>
            </p:cNvCxnSpPr>
            <p:nvPr/>
          </p:nvCxnSpPr>
          <p:spPr>
            <a:xfrm flipV="1">
              <a:off x="1763688" y="4341363"/>
              <a:ext cx="648798" cy="205856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78B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6" name="꺾인 연결선 164">
              <a:extLst>
                <a:ext uri="{FF2B5EF4-FFF2-40B4-BE49-F238E27FC236}">
                  <a16:creationId xmlns:a16="http://schemas.microsoft.com/office/drawing/2014/main" id="{ECA98B66-F791-4CE5-93BF-B754A6C32691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>
              <a:off x="1763688" y="4547219"/>
              <a:ext cx="648798" cy="279893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78B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7" name="꺾인 연결선 165">
              <a:extLst>
                <a:ext uri="{FF2B5EF4-FFF2-40B4-BE49-F238E27FC236}">
                  <a16:creationId xmlns:a16="http://schemas.microsoft.com/office/drawing/2014/main" id="{C9325B66-B26D-4DFA-A697-5C32EB56B7F9}"/>
                </a:ext>
              </a:extLst>
            </p:cNvPr>
            <p:cNvCxnSpPr>
              <a:stCxn id="11" idx="3"/>
              <a:endCxn id="16" idx="1"/>
            </p:cNvCxnSpPr>
            <p:nvPr/>
          </p:nvCxnSpPr>
          <p:spPr>
            <a:xfrm>
              <a:off x="1763688" y="4547219"/>
              <a:ext cx="648798" cy="754989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0078B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28" name="모서리가 둥근 직사각형 166">
            <a:extLst>
              <a:ext uri="{FF2B5EF4-FFF2-40B4-BE49-F238E27FC236}">
                <a16:creationId xmlns:a16="http://schemas.microsoft.com/office/drawing/2014/main" id="{32B0D550-B16F-4207-B91F-D29C1B9BE2FC}"/>
              </a:ext>
            </a:extLst>
          </p:cNvPr>
          <p:cNvSpPr/>
          <p:nvPr/>
        </p:nvSpPr>
        <p:spPr>
          <a:xfrm>
            <a:off x="911668" y="1638886"/>
            <a:ext cx="2885391" cy="376579"/>
          </a:xfrm>
          <a:prstGeom prst="roundRect">
            <a:avLst/>
          </a:prstGeom>
          <a:solidFill>
            <a:srgbClr val="434F5A"/>
          </a:solidFill>
          <a:ln w="3175">
            <a:noFill/>
            <a:headEnd/>
            <a:tailEnd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lvl="0" algn="ctr" eaLnBrk="0" latinLnBrk="0" hangingPunct="0"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품질 특성 기반 품질 목표 식별</a:t>
            </a:r>
          </a:p>
        </p:txBody>
      </p:sp>
      <p:sp>
        <p:nvSpPr>
          <p:cNvPr id="29" name="모서리가 둥근 직사각형 167">
            <a:extLst>
              <a:ext uri="{FF2B5EF4-FFF2-40B4-BE49-F238E27FC236}">
                <a16:creationId xmlns:a16="http://schemas.microsoft.com/office/drawing/2014/main" id="{B255C943-6A7C-4508-A4EE-8654F968EEB5}"/>
              </a:ext>
            </a:extLst>
          </p:cNvPr>
          <p:cNvSpPr/>
          <p:nvPr/>
        </p:nvSpPr>
        <p:spPr>
          <a:xfrm>
            <a:off x="5639026" y="1628800"/>
            <a:ext cx="2060324" cy="376579"/>
          </a:xfrm>
          <a:prstGeom prst="roundRect">
            <a:avLst/>
          </a:prstGeom>
          <a:solidFill>
            <a:srgbClr val="434F5A"/>
          </a:solidFill>
          <a:ln w="3175">
            <a:noFill/>
            <a:headEnd/>
            <a:tailEnd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latinLnBrk="0" hangingPunct="0"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품질 목표 </a:t>
            </a:r>
            <a:r>
              <a:rPr lang="en-US" altLang="ko-KR" sz="1400" b="1" kern="0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(</a:t>
            </a:r>
            <a:r>
              <a:rPr lang="ko-KR" altLang="en-US" sz="1400" b="1" kern="0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예</a:t>
            </a:r>
            <a:r>
              <a:rPr lang="en-US" altLang="ko-KR" sz="1400" b="1" kern="0" dirty="0">
                <a:solidFill>
                  <a:schemeClr val="bg1"/>
                </a:solidFill>
                <a:latin typeface="맑은고딕"/>
                <a:ea typeface="맑은 고딕" panose="020B0503020000020004" pitchFamily="50" charset="-127"/>
              </a:rPr>
              <a:t>)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801DD74-7B75-4908-B1CA-AD3F3B35B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90092"/>
              </p:ext>
            </p:extLst>
          </p:nvPr>
        </p:nvGraphicFramePr>
        <p:xfrm>
          <a:off x="4244972" y="2235199"/>
          <a:ext cx="4283984" cy="3815239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478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2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1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861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   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항목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값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기준</a:t>
                      </a:r>
                      <a:br>
                        <a:rPr lang="en-US" altLang="ko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 기준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내용</a:t>
                      </a:r>
                      <a:endParaRPr lang="ko-KR" altLang="en-US" sz="8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612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적합성</a:t>
                      </a:r>
                      <a:endParaRPr lang="ko-KR" altLang="en-US" sz="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구현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완전성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기능에 대하여 작성된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대하여 최종 시험 시 실패한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없어야 함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실패한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전체 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612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정확성</a:t>
                      </a:r>
                      <a:endParaRPr lang="en-US" altLang="ko-KR" sz="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buFontTx/>
                        <a:buNone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 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0">
                        <a:buFontTx/>
                        <a:buNone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0">
                        <a:buFontTx/>
                        <a:buNone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기능에 대하여 작성된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대하여 최종 시험 시 모든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성공하여야 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0">
                        <a:buFontTx/>
                        <a:buNone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성공한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 /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전체 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6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정밀도</a:t>
                      </a:r>
                      <a:endParaRPr lang="en-US" altLang="ko-KR" sz="800" b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계산을 수행하는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대하여 최종 시험 시 모든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성공하여야 함</a:t>
                      </a:r>
                      <a:endParaRPr lang="en-US" altLang="ko-KR" sz="800" b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실패한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계산 전체 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847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신뢰성</a:t>
                      </a:r>
                      <a:endParaRPr lang="ko-KR" altLang="en-US" sz="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buFontTx/>
                        <a:buNone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잔존 </a:t>
                      </a:r>
                      <a:endParaRPr lang="en-US" altLang="ko-KR" sz="8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0">
                        <a:buFontTx/>
                        <a:buNone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결함 률</a:t>
                      </a:r>
                      <a:endParaRPr lang="en-US" altLang="ko-KR" sz="80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심각도 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낮은 결함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이하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0">
                        <a:buFontTx/>
                        <a:buNone/>
                      </a:pP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 종료 시 개발 기간 동안 발견된 결함 중 심각도가 낮은 결함은 전체 결함 대비 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이하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심각도가 높은 결함은 모두 수정되어야 함</a:t>
                      </a:r>
                      <a:endParaRPr lang="en-US" altLang="ko-KR" sz="80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결함 </a:t>
                      </a:r>
                      <a:r>
                        <a:rPr lang="en-US" altLang="ko-KR" sz="800" kern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</a:t>
                      </a:r>
                      <a:endParaRPr lang="en-US" altLang="ko-KR" sz="800" baseline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689">
                <a:tc row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효율성</a:t>
                      </a:r>
                      <a:endParaRPr lang="ko-KR" altLang="en-US" sz="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>
                        <a:buFontTx/>
                        <a:buNone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응답시간 </a:t>
                      </a:r>
                      <a:b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적합률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0">
                        <a:buFontTx/>
                        <a:buNone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동시접속자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명에서 페이지 로딩 시간이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 이하이어야 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0">
                        <a:buFontTx/>
                        <a:buNone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협의된 기준에 따라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수행 후 평균으로 계산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43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메모리</a:t>
                      </a:r>
                      <a:endParaRPr lang="en-US" altLang="ko-KR" sz="8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  <a:endParaRPr lang="ko-KR" altLang="en-US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시스템은 운용되는 동안 메모리 오류가 발생하면 안됨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메모리 오류로 시스템이 중단된 시간 </a:t>
                      </a:r>
                      <a:r>
                        <a:rPr lang="en-US" altLang="ko-KR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운용 시간</a:t>
                      </a:r>
                      <a:endParaRPr lang="en-US" altLang="ko-KR" sz="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327" marR="31327" marT="31327" marB="31327" anchor="ctr">
                    <a:lnL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A7EB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3260D17-BE09-4CE3-A62E-F71062060F1E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2026033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SW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특성 기반 </a:t>
            </a:r>
            <a:r>
              <a:rPr lang="ko-KR" altLang="en-US" sz="2600" b="1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품질검증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endParaRPr lang="ko-KR" altLang="en-US" sz="2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7" name="object 5"/>
          <p:cNvSpPr txBox="1"/>
          <p:nvPr/>
        </p:nvSpPr>
        <p:spPr>
          <a:xfrm>
            <a:off x="393383" y="701329"/>
            <a:ext cx="8468002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품질검증 결과 보고서는 아래와 같이 품질 특성 별로 종합 의견 제시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86018" y="1201356"/>
            <a:ext cx="8568952" cy="5112390"/>
            <a:chOff x="1059414" y="2260136"/>
            <a:chExt cx="7431694" cy="3615797"/>
          </a:xfrm>
        </p:grpSpPr>
        <p:sp>
          <p:nvSpPr>
            <p:cNvPr id="31" name="사다리꼴 108"/>
            <p:cNvSpPr/>
            <p:nvPr/>
          </p:nvSpPr>
          <p:spPr>
            <a:xfrm rot="5400000">
              <a:off x="1339450" y="3866317"/>
              <a:ext cx="3144768" cy="505605"/>
            </a:xfrm>
            <a:prstGeom prst="trapezoid">
              <a:avLst>
                <a:gd name="adj" fmla="val 51498"/>
              </a:avLst>
            </a:prstGeom>
            <a:gradFill>
              <a:gsLst>
                <a:gs pos="0">
                  <a:srgbClr val="FFFFFF">
                    <a:alpha val="61000"/>
                  </a:srgbClr>
                </a:gs>
                <a:gs pos="100000">
                  <a:srgbClr val="4F81BD">
                    <a:lumMod val="20000"/>
                    <a:lumOff val="80000"/>
                  </a:srgbClr>
                </a:gs>
                <a:gs pos="100000">
                  <a:srgbClr val="4F81BD">
                    <a:lumMod val="45000"/>
                    <a:lumOff val="55000"/>
                    <a:alpha val="87000"/>
                  </a:srgbClr>
                </a:gs>
                <a:gs pos="100000">
                  <a:srgbClr val="4F81BD">
                    <a:lumMod val="30000"/>
                    <a:lumOff val="70000"/>
                    <a:alpha val="75000"/>
                  </a:srgb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1059414" y="2459441"/>
              <a:ext cx="1626530" cy="3416491"/>
            </a:xfrm>
            <a:prstGeom prst="roundRect">
              <a:avLst>
                <a:gd name="adj" fmla="val 0"/>
              </a:avLst>
            </a:prstGeom>
            <a:solidFill>
              <a:srgbClr val="89A2B9"/>
            </a:solidFill>
            <a:ln w="28575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100333" y="2911399"/>
              <a:ext cx="1546355" cy="1409908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71450" marR="0" lvl="0" indent="-17145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품질 특성별 차터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현황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endParaRPr>
            </a:p>
            <a:p>
              <a:pPr marL="171450" marR="0" lvl="0" indent="-17145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발견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/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수정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/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잔존 결함 추이  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endParaRPr>
            </a:p>
            <a:p>
              <a:pPr marL="171450" marR="0" lvl="0" indent="-17145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Regression Test</a:t>
              </a:r>
            </a:p>
            <a:p>
              <a:pPr marL="0" marR="0" lvl="0" indent="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    수행 결과 현황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endParaRPr>
            </a:p>
            <a:p>
              <a:pPr marL="171450" marR="0" lvl="0" indent="-17145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품질 측면 개선사항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100332" y="2493940"/>
              <a:ext cx="1546356" cy="382958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72000" rIns="72000" bIns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테스트결과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수집 및 분석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655027" y="3008645"/>
              <a:ext cx="32272" cy="1884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68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100333" y="4779796"/>
              <a:ext cx="1546355" cy="105461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71450" marR="0" lvl="0" indent="-17145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è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품질 특성별 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  <a:sym typeface="Wingdings" panose="05000000000000000000" pitchFamily="2" charset="2"/>
              </a:endParaRPr>
            </a:p>
            <a:p>
              <a:pPr marL="0" marR="0" lvl="0" indent="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   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제언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/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잔존결함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/</a:t>
              </a:r>
            </a:p>
            <a:p>
              <a:pPr marL="0" marR="0" lvl="0" indent="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   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향후 개선방향 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  <a:sym typeface="Wingdings" panose="05000000000000000000" pitchFamily="2" charset="2"/>
              </a:endParaRPr>
            </a:p>
            <a:p>
              <a:pPr marL="0" marR="0" lvl="0" indent="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"/>
              </a:endParaRPr>
            </a:p>
            <a:p>
              <a:pPr marL="0" marR="0" lvl="0" indent="0" defTabSz="1042688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  <a:sym typeface="Wingdings" panose="05000000000000000000" pitchFamily="2" charset="2"/>
                </a:rPr>
                <a:t>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"/>
                </a:rPr>
                <a:t>품질관리 방안 제시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100332" y="4380776"/>
              <a:ext cx="1546356" cy="382958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72000" rIns="72000" bIns="7200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 측면의 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필요사항</a:t>
              </a:r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876598" y="4261867"/>
              <a:ext cx="1836189" cy="1614066"/>
              <a:chOff x="666180" y="3485721"/>
              <a:chExt cx="2643839" cy="2319876"/>
            </a:xfrm>
          </p:grpSpPr>
          <p:pic>
            <p:nvPicPr>
              <p:cNvPr id="54" name="그림 5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66180" y="3708623"/>
                <a:ext cx="2643839" cy="2096974"/>
              </a:xfrm>
              <a:prstGeom prst="rect">
                <a:avLst/>
              </a:prstGeom>
            </p:spPr>
          </p:pic>
          <p:sp>
            <p:nvSpPr>
              <p:cNvPr id="55" name="모서리가 둥근 직사각형 54"/>
              <p:cNvSpPr/>
              <p:nvPr/>
            </p:nvSpPr>
            <p:spPr>
              <a:xfrm>
                <a:off x="808377" y="3485721"/>
                <a:ext cx="2501641" cy="20726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4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"/>
                  </a:rPr>
                  <a:t>발견</a:t>
                </a:r>
                <a:r>
                  <a:rPr kumimoji="0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"/>
                  </a:rPr>
                  <a:t>/</a:t>
                </a:r>
                <a:r>
                  <a:rPr kumimoji="0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"/>
                  </a:rPr>
                  <a:t>수정</a:t>
                </a:r>
                <a:r>
                  <a:rPr kumimoji="0" lang="en-US" altLang="ko-KR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"/>
                  </a:rPr>
                  <a:t>/</a:t>
                </a:r>
                <a:r>
                  <a:rPr kumimoji="0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"/>
                  </a:rPr>
                  <a:t>잔존 결함 추이 현황</a:t>
                </a: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2952969" y="2260136"/>
              <a:ext cx="1759818" cy="1840500"/>
              <a:chOff x="6210796" y="1806744"/>
              <a:chExt cx="2772308" cy="2747334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6210796" y="2025261"/>
                <a:ext cx="2772308" cy="2528817"/>
                <a:chOff x="3703844" y="1658382"/>
                <a:chExt cx="2772308" cy="2528817"/>
              </a:xfrm>
            </p:grpSpPr>
            <p:pic>
              <p:nvPicPr>
                <p:cNvPr id="46" name="그림 45"/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46019" b="79330"/>
                <a:stretch/>
              </p:blipFill>
              <p:spPr>
                <a:xfrm>
                  <a:off x="3703844" y="1658382"/>
                  <a:ext cx="2772308" cy="610081"/>
                </a:xfrm>
                <a:prstGeom prst="rect">
                  <a:avLst/>
                </a:prstGeom>
              </p:spPr>
            </p:pic>
            <p:pic>
              <p:nvPicPr>
                <p:cNvPr id="47" name="그림 46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4423" r="46019" b="53831"/>
                <a:stretch/>
              </p:blipFill>
              <p:spPr>
                <a:xfrm>
                  <a:off x="3703844" y="2239248"/>
                  <a:ext cx="2772308" cy="641829"/>
                </a:xfrm>
                <a:prstGeom prst="rect">
                  <a:avLst/>
                </a:prstGeom>
              </p:spPr>
            </p:pic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49407" r="46019" b="18993"/>
                <a:stretch/>
              </p:blipFill>
              <p:spPr>
                <a:xfrm>
                  <a:off x="3703844" y="2837531"/>
                  <a:ext cx="2772308" cy="932678"/>
                </a:xfrm>
                <a:prstGeom prst="rect">
                  <a:avLst/>
                </a:prstGeom>
              </p:spPr>
            </p:pic>
            <p:pic>
              <p:nvPicPr>
                <p:cNvPr id="49" name="그림 48"/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83929" r="46019"/>
                <a:stretch/>
              </p:blipFill>
              <p:spPr>
                <a:xfrm>
                  <a:off x="3703844" y="3712863"/>
                  <a:ext cx="2772308" cy="474336"/>
                </a:xfrm>
                <a:prstGeom prst="rect">
                  <a:avLst/>
                </a:prstGeom>
              </p:spPr>
            </p:pic>
          </p:grpSp>
          <p:sp>
            <p:nvSpPr>
              <p:cNvPr id="45" name="모서리가 둥근 직사각형 44"/>
              <p:cNvSpPr/>
              <p:nvPr/>
            </p:nvSpPr>
            <p:spPr>
              <a:xfrm>
                <a:off x="6217444" y="1806744"/>
                <a:ext cx="2750344" cy="207265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4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"/>
                  </a:rPr>
                  <a:t>품질 특성별 테스트케이스 현황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749353" y="3508949"/>
              <a:ext cx="3741755" cy="2324088"/>
              <a:chOff x="5554984" y="2121100"/>
              <a:chExt cx="4375065" cy="2428699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4984" y="2353272"/>
                <a:ext cx="4375065" cy="2196527"/>
              </a:xfrm>
              <a:prstGeom prst="rect">
                <a:avLst/>
              </a:prstGeom>
            </p:spPr>
          </p:pic>
          <p:sp>
            <p:nvSpPr>
              <p:cNvPr id="43" name="모서리가 둥근 직사각형 42"/>
              <p:cNvSpPr/>
              <p:nvPr/>
            </p:nvSpPr>
            <p:spPr>
              <a:xfrm>
                <a:off x="5564981" y="2121100"/>
                <a:ext cx="4344007" cy="152583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12700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0426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"/>
                  </a:rPr>
                  <a:t>품질 측면의 개선 필요사항</a:t>
                </a:r>
              </a:p>
            </p:txBody>
          </p:sp>
        </p:grp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49353" y="2260136"/>
              <a:ext cx="3732876" cy="1172652"/>
            </a:xfrm>
            <a:prstGeom prst="rect">
              <a:avLst/>
            </a:prstGeom>
          </p:spPr>
        </p:pic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A7FBD6EF-56F8-4381-8B43-EF541997A5FA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1929294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781"/>
          <a:stretch/>
        </p:blipFill>
        <p:spPr>
          <a:xfrm flipH="1">
            <a:off x="14520" y="-3"/>
            <a:ext cx="2902853" cy="6858000"/>
          </a:xfr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EF6BD3B-F457-4049-8D3A-5CCE3A857BBF}"/>
              </a:ext>
            </a:extLst>
          </p:cNvPr>
          <p:cNvGrpSpPr/>
          <p:nvPr/>
        </p:nvGrpSpPr>
        <p:grpSpPr>
          <a:xfrm>
            <a:off x="1" y="2016"/>
            <a:ext cx="2850896" cy="6857740"/>
            <a:chOff x="0" y="-3"/>
            <a:chExt cx="3142705" cy="7559678"/>
          </a:xfrm>
        </p:grpSpPr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CE19A3C0-58D6-4F78-B746-C4B967E98C9A}"/>
                </a:ext>
              </a:extLst>
            </p:cNvPr>
            <p:cNvSpPr/>
            <p:nvPr/>
          </p:nvSpPr>
          <p:spPr>
            <a:xfrm flipV="1">
              <a:off x="0" y="-3"/>
              <a:ext cx="2286001" cy="7559675"/>
            </a:xfrm>
            <a:prstGeom prst="rtTriangle">
              <a:avLst/>
            </a:prstGeom>
            <a:solidFill>
              <a:srgbClr val="0055F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14" name="직각 삼각형 13">
              <a:extLst>
                <a:ext uri="{FF2B5EF4-FFF2-40B4-BE49-F238E27FC236}">
                  <a16:creationId xmlns:a16="http://schemas.microsoft.com/office/drawing/2014/main" id="{101A41F9-5026-4A1A-BECD-104738E9185E}"/>
                </a:ext>
              </a:extLst>
            </p:cNvPr>
            <p:cNvSpPr/>
            <p:nvPr/>
          </p:nvSpPr>
          <p:spPr>
            <a:xfrm rot="16200000" flipV="1">
              <a:off x="-602984" y="3813985"/>
              <a:ext cx="4348674" cy="3142705"/>
            </a:xfrm>
            <a:prstGeom prst="rtTriangle">
              <a:avLst/>
            </a:prstGeom>
            <a:solidFill>
              <a:srgbClr val="4E20A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</p:grp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A5FB02EA-9CD8-47BB-B866-607790AB0FE9}"/>
              </a:ext>
            </a:extLst>
          </p:cNvPr>
          <p:cNvSpPr/>
          <p:nvPr/>
        </p:nvSpPr>
        <p:spPr>
          <a:xfrm rot="10800000" flipV="1">
            <a:off x="6012160" y="5910943"/>
            <a:ext cx="3116776" cy="947054"/>
          </a:xfrm>
          <a:prstGeom prst="rtTriangl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9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4283" y="687388"/>
            <a:ext cx="4826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latin typeface="Gotham" panose="020B0600000101010101"/>
              </a:rPr>
              <a:t>Contents</a:t>
            </a:r>
            <a:endParaRPr lang="ko-KR" altLang="en-US" sz="6000" b="1">
              <a:latin typeface="Gotham" panose="020B0600000101010101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90049" y="1828048"/>
            <a:ext cx="5157449" cy="184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컨설팅 기업 소개 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컨설팅 주요 내용 </a:t>
            </a: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사업관리 </a:t>
            </a: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5BAC3DB6-0A36-4DCE-BAE0-881D6AF3B556}"/>
              </a:ext>
            </a:extLst>
          </p:cNvPr>
          <p:cNvSpPr/>
          <p:nvPr/>
        </p:nvSpPr>
        <p:spPr>
          <a:xfrm rot="10800000" flipH="1" flipV="1">
            <a:off x="0" y="3995416"/>
            <a:ext cx="2780658" cy="2862584"/>
          </a:xfrm>
          <a:prstGeom prst="rtTriangle">
            <a:avLst/>
          </a:prstGeom>
          <a:solidFill>
            <a:srgbClr val="4E20A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48713F32-4117-4FF4-98F0-B10B21349AFC}"/>
              </a:ext>
            </a:extLst>
          </p:cNvPr>
          <p:cNvSpPr/>
          <p:nvPr/>
        </p:nvSpPr>
        <p:spPr>
          <a:xfrm rot="16200000" flipH="1" flipV="1">
            <a:off x="-2052594" y="2024745"/>
            <a:ext cx="6885852" cy="2780651"/>
          </a:xfrm>
          <a:prstGeom prst="rtTriangl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5BAC3DB6-0A36-4DCE-BAE0-881D6AF3B556}"/>
              </a:ext>
            </a:extLst>
          </p:cNvPr>
          <p:cNvSpPr/>
          <p:nvPr/>
        </p:nvSpPr>
        <p:spPr>
          <a:xfrm rot="10800000" flipV="1">
            <a:off x="1843313" y="-14514"/>
            <a:ext cx="1088489" cy="6885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69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4.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추진 일정 계획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9F7DC70E-3E21-48EB-8C79-48FCBADC871A}"/>
              </a:ext>
            </a:extLst>
          </p:cNvPr>
          <p:cNvSpPr txBox="1"/>
          <p:nvPr/>
        </p:nvSpPr>
        <p:spPr>
          <a:xfrm>
            <a:off x="378710" y="799041"/>
            <a:ext cx="8485147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SW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융합클러스터 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1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차년도 과제에 대한 전체 일정은 아래와 같음</a:t>
            </a: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4BD05C3-C3DC-45BB-851A-3EA77257C4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424"/>
              </p:ext>
            </p:extLst>
          </p:nvPr>
        </p:nvGraphicFramePr>
        <p:xfrm>
          <a:off x="238194" y="1475752"/>
          <a:ext cx="8667612" cy="47082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6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5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526136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</a:tblGrid>
              <a:tr h="326756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작업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세부 작업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4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3w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4w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1w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2w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3w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4w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1w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2w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3w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4w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맑음고딕"/>
                          <a:ea typeface="맑은 고딕" panose="020B0503020000020004" pitchFamily="50" charset="-127"/>
                          <a:cs typeface="+mn-cs"/>
                        </a:rPr>
                        <a:t>1w</a:t>
                      </a:r>
                    </a:p>
                  </a:txBody>
                  <a:tcPr marL="6602" marR="6602" marT="6602" marB="0" anchor="ctr">
                    <a:solidFill>
                      <a:srgbClr val="A1B5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6602" marR="6602" marT="6602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착수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착수 보고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6602" marR="6602" marT="66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현황 파악 및 품질역량진단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품질관리 교육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6602" marR="6602" marT="6602" marB="0" anchor="ctr"/>
                </a:tc>
                <a:tc rowSpan="6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품질관리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컨설팅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endParaRPr lang="ko-KR" altLang="en-US" sz="10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컨설팅 방향 설정 및 추진계획 정의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</a:p>
                  </a:txBody>
                  <a:tcPr marL="6602" marR="6602" marT="66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품질관리 및 테스트 계획수립 가이드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</a:p>
                  </a:txBody>
                  <a:tcPr marL="6602" marR="6602" marT="66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 산출물 작성 가이드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6602" marR="6602" marT="66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산출물 품질 검토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L="6602" marR="6602" marT="6602" marB="0" anchor="ctr"/>
                </a:tc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단계별 테스트 수행 가이드 및 지원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</a:p>
                  </a:txBody>
                  <a:tcPr marL="6602" marR="6602" marT="66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</a:t>
                      </a:r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품질역량센터 도구 활용 </a:t>
                      </a:r>
                      <a:endParaRPr lang="en-US" altLang="ko-KR" sz="1000" b="0" kern="120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가이드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6602" marR="6602" marT="6602" marB="0"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품질검증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품질검증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6602" marR="6602" marT="6602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확인테스트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26756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보고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1" hangingPunct="1"/>
                      <a:r>
                        <a:rPr lang="ko-KR" altLang="en-US" sz="1000" b="0" kern="12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최종보고</a:t>
                      </a: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u="none" strike="noStrike" dirty="0">
                          <a:effectLst/>
                          <a:latin typeface="맑음고딕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음고딕"/>
                        <a:ea typeface="맑은 고딕" panose="020B0503020000020004" pitchFamily="50" charset="-127"/>
                      </a:endParaRPr>
                    </a:p>
                  </a:txBody>
                  <a:tcPr marL="6602" marR="6602" marT="6602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38" name="오각형 74">
            <a:extLst>
              <a:ext uri="{FF2B5EF4-FFF2-40B4-BE49-F238E27FC236}">
                <a16:creationId xmlns:a16="http://schemas.microsoft.com/office/drawing/2014/main" id="{BCC9FAD4-1719-4DAF-B0E6-479E8F172F36}"/>
              </a:ext>
            </a:extLst>
          </p:cNvPr>
          <p:cNvSpPr/>
          <p:nvPr/>
        </p:nvSpPr>
        <p:spPr>
          <a:xfrm>
            <a:off x="3447859" y="2646858"/>
            <a:ext cx="720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39" name="오각형 77">
            <a:extLst>
              <a:ext uri="{FF2B5EF4-FFF2-40B4-BE49-F238E27FC236}">
                <a16:creationId xmlns:a16="http://schemas.microsoft.com/office/drawing/2014/main" id="{6DE107FC-BCC6-41D7-A7E9-FC0448FB3084}"/>
              </a:ext>
            </a:extLst>
          </p:cNvPr>
          <p:cNvSpPr/>
          <p:nvPr/>
        </p:nvSpPr>
        <p:spPr>
          <a:xfrm>
            <a:off x="4708711" y="2959450"/>
            <a:ext cx="324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41" name="오각형 80">
            <a:extLst>
              <a:ext uri="{FF2B5EF4-FFF2-40B4-BE49-F238E27FC236}">
                <a16:creationId xmlns:a16="http://schemas.microsoft.com/office/drawing/2014/main" id="{B0419846-1652-4BD0-B94F-EE3778C237E7}"/>
              </a:ext>
            </a:extLst>
          </p:cNvPr>
          <p:cNvSpPr/>
          <p:nvPr/>
        </p:nvSpPr>
        <p:spPr>
          <a:xfrm>
            <a:off x="3453658" y="3613879"/>
            <a:ext cx="886939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42" name="오각형 82">
            <a:extLst>
              <a:ext uri="{FF2B5EF4-FFF2-40B4-BE49-F238E27FC236}">
                <a16:creationId xmlns:a16="http://schemas.microsoft.com/office/drawing/2014/main" id="{2FC97000-A2E4-4448-86E1-0BC523FB6102}"/>
              </a:ext>
            </a:extLst>
          </p:cNvPr>
          <p:cNvSpPr/>
          <p:nvPr/>
        </p:nvSpPr>
        <p:spPr>
          <a:xfrm>
            <a:off x="4449011" y="4274887"/>
            <a:ext cx="648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43" name="오각형 84">
            <a:extLst>
              <a:ext uri="{FF2B5EF4-FFF2-40B4-BE49-F238E27FC236}">
                <a16:creationId xmlns:a16="http://schemas.microsoft.com/office/drawing/2014/main" id="{2BE89FB1-1C48-471B-A4F8-A07C037674E0}"/>
              </a:ext>
            </a:extLst>
          </p:cNvPr>
          <p:cNvSpPr/>
          <p:nvPr/>
        </p:nvSpPr>
        <p:spPr>
          <a:xfrm>
            <a:off x="8203539" y="5916610"/>
            <a:ext cx="660318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48" name="오각형 85">
            <a:extLst>
              <a:ext uri="{FF2B5EF4-FFF2-40B4-BE49-F238E27FC236}">
                <a16:creationId xmlns:a16="http://schemas.microsoft.com/office/drawing/2014/main" id="{15387BF2-6298-4C07-9857-F8B5F8F29D07}"/>
              </a:ext>
            </a:extLst>
          </p:cNvPr>
          <p:cNvSpPr/>
          <p:nvPr/>
        </p:nvSpPr>
        <p:spPr>
          <a:xfrm>
            <a:off x="5166288" y="4617344"/>
            <a:ext cx="1762919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49" name="오각형 86">
            <a:extLst>
              <a:ext uri="{FF2B5EF4-FFF2-40B4-BE49-F238E27FC236}">
                <a16:creationId xmlns:a16="http://schemas.microsoft.com/office/drawing/2014/main" id="{9832AB64-FCA4-43B2-A436-3A72947CB5AB}"/>
              </a:ext>
            </a:extLst>
          </p:cNvPr>
          <p:cNvSpPr/>
          <p:nvPr/>
        </p:nvSpPr>
        <p:spPr>
          <a:xfrm>
            <a:off x="6349438" y="4271713"/>
            <a:ext cx="648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52" name="오각형 87">
            <a:extLst>
              <a:ext uri="{FF2B5EF4-FFF2-40B4-BE49-F238E27FC236}">
                <a16:creationId xmlns:a16="http://schemas.microsoft.com/office/drawing/2014/main" id="{A0BA4CC4-893B-4F02-A9D8-D9E8D4672579}"/>
              </a:ext>
            </a:extLst>
          </p:cNvPr>
          <p:cNvSpPr/>
          <p:nvPr/>
        </p:nvSpPr>
        <p:spPr>
          <a:xfrm>
            <a:off x="7826758" y="5590281"/>
            <a:ext cx="540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61B8142-B063-4D96-97F7-96557D829B49}"/>
              </a:ext>
            </a:extLst>
          </p:cNvPr>
          <p:cNvSpPr/>
          <p:nvPr/>
        </p:nvSpPr>
        <p:spPr>
          <a:xfrm>
            <a:off x="6836553" y="6190083"/>
            <a:ext cx="212958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803" indent="-96803"/>
            <a:r>
              <a:rPr lang="en-US" altLang="ko-KR" sz="800" dirty="0">
                <a:latin typeface="맑은고딕"/>
                <a:ea typeface="맑은 고딕" panose="020B0503020000020004" pitchFamily="50" charset="-127"/>
              </a:rPr>
              <a:t>* </a:t>
            </a:r>
            <a:r>
              <a:rPr lang="ko-KR" altLang="en-US" sz="800" dirty="0">
                <a:latin typeface="맑은고딕"/>
                <a:ea typeface="맑은 고딕" panose="020B0503020000020004" pitchFamily="50" charset="-127"/>
              </a:rPr>
              <a:t>상세 일정은 이해관계자와 협의해 결정</a:t>
            </a:r>
            <a:endParaRPr lang="en-US" altLang="ko-KR" sz="800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54" name="오각형 94">
            <a:extLst>
              <a:ext uri="{FF2B5EF4-FFF2-40B4-BE49-F238E27FC236}">
                <a16:creationId xmlns:a16="http://schemas.microsoft.com/office/drawing/2014/main" id="{53C4727C-6E30-405F-9679-46E02C2F7BBD}"/>
              </a:ext>
            </a:extLst>
          </p:cNvPr>
          <p:cNvSpPr/>
          <p:nvPr/>
        </p:nvSpPr>
        <p:spPr>
          <a:xfrm>
            <a:off x="6997438" y="5266313"/>
            <a:ext cx="1080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80" name="오각형 95">
            <a:extLst>
              <a:ext uri="{FF2B5EF4-FFF2-40B4-BE49-F238E27FC236}">
                <a16:creationId xmlns:a16="http://schemas.microsoft.com/office/drawing/2014/main" id="{FEE78F82-A47E-4257-A8B3-C8415E21965A}"/>
              </a:ext>
            </a:extLst>
          </p:cNvPr>
          <p:cNvSpPr/>
          <p:nvPr/>
        </p:nvSpPr>
        <p:spPr>
          <a:xfrm>
            <a:off x="3602635" y="3295200"/>
            <a:ext cx="1080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81" name="오각형 32">
            <a:extLst>
              <a:ext uri="{FF2B5EF4-FFF2-40B4-BE49-F238E27FC236}">
                <a16:creationId xmlns:a16="http://schemas.microsoft.com/office/drawing/2014/main" id="{F75DFFB2-4297-4579-920E-6D3B963D6EB5}"/>
              </a:ext>
            </a:extLst>
          </p:cNvPr>
          <p:cNvSpPr/>
          <p:nvPr/>
        </p:nvSpPr>
        <p:spPr>
          <a:xfrm>
            <a:off x="3158489" y="2309004"/>
            <a:ext cx="324036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82" name="오각형 33">
            <a:extLst>
              <a:ext uri="{FF2B5EF4-FFF2-40B4-BE49-F238E27FC236}">
                <a16:creationId xmlns:a16="http://schemas.microsoft.com/office/drawing/2014/main" id="{14DC2842-E9D1-40C2-A96D-4060DCFE4623}"/>
              </a:ext>
            </a:extLst>
          </p:cNvPr>
          <p:cNvSpPr/>
          <p:nvPr/>
        </p:nvSpPr>
        <p:spPr>
          <a:xfrm>
            <a:off x="3453301" y="3952390"/>
            <a:ext cx="720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83" name="오각형 34">
            <a:extLst>
              <a:ext uri="{FF2B5EF4-FFF2-40B4-BE49-F238E27FC236}">
                <a16:creationId xmlns:a16="http://schemas.microsoft.com/office/drawing/2014/main" id="{B41F65F4-2DDD-482A-9738-7A6AB97D6C30}"/>
              </a:ext>
            </a:extLst>
          </p:cNvPr>
          <p:cNvSpPr/>
          <p:nvPr/>
        </p:nvSpPr>
        <p:spPr>
          <a:xfrm>
            <a:off x="5589675" y="4935781"/>
            <a:ext cx="648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84" name="오각형 82">
            <a:extLst>
              <a:ext uri="{FF2B5EF4-FFF2-40B4-BE49-F238E27FC236}">
                <a16:creationId xmlns:a16="http://schemas.microsoft.com/office/drawing/2014/main" id="{ED62CD8A-87E5-4636-A02A-73D492DF65EE}"/>
              </a:ext>
            </a:extLst>
          </p:cNvPr>
          <p:cNvSpPr/>
          <p:nvPr/>
        </p:nvSpPr>
        <p:spPr>
          <a:xfrm>
            <a:off x="5467428" y="4274887"/>
            <a:ext cx="648000" cy="216000"/>
          </a:xfrm>
          <a:prstGeom prst="homePlate">
            <a:avLst/>
          </a:prstGeom>
          <a:solidFill>
            <a:srgbClr val="0078B6"/>
          </a:solidFill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  <a:ea typeface="맑은 고딕" panose="020B0503020000020004" pitchFamily="50" charset="-127"/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37144F50-2821-499E-A69E-3BC8640CC1D8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</p:spTree>
    <p:extLst>
      <p:ext uri="{BB962C8B-B14F-4D97-AF65-F5344CB8AC3E}">
        <p14:creationId xmlns:p14="http://schemas.microsoft.com/office/powerpoint/2010/main" val="182609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2F2E9A-B29B-47EE-BC9E-2D781FE82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3"/>
            <a:ext cx="3642022" cy="68740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678C0-719F-4F14-AA2F-8000A04F4D6D}"/>
              </a:ext>
            </a:extLst>
          </p:cNvPr>
          <p:cNvSpPr/>
          <p:nvPr/>
        </p:nvSpPr>
        <p:spPr>
          <a:xfrm>
            <a:off x="922415" y="-13242"/>
            <a:ext cx="2719607" cy="6884484"/>
          </a:xfrm>
          <a:prstGeom prst="rect">
            <a:avLst/>
          </a:prstGeom>
          <a:solidFill>
            <a:srgbClr val="0055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C0A7541-785D-4100-A60A-4609AE9CA07D}"/>
              </a:ext>
            </a:extLst>
          </p:cNvPr>
          <p:cNvSpPr/>
          <p:nvPr/>
        </p:nvSpPr>
        <p:spPr>
          <a:xfrm rot="10800000" flipV="1">
            <a:off x="-1" y="3675318"/>
            <a:ext cx="3724275" cy="3182682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2023" y="2013007"/>
            <a:ext cx="535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3. </a:t>
            </a:r>
            <a:r>
              <a:rPr lang="ko-KR" altLang="en-US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사업관리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85528" y="3441288"/>
            <a:ext cx="4210642" cy="234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사업관리 개요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사업관리 방법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일정 및 진척 관리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사업 보고 체계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5.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산출물</a:t>
            </a:r>
          </a:p>
        </p:txBody>
      </p:sp>
    </p:spTree>
    <p:extLst>
      <p:ext uri="{BB962C8B-B14F-4D97-AF65-F5344CB8AC3E}">
        <p14:creationId xmlns:p14="http://schemas.microsoft.com/office/powerpoint/2010/main" val="3752266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사업관리 개요</a:t>
            </a:r>
          </a:p>
        </p:txBody>
      </p:sp>
      <p:sp>
        <p:nvSpPr>
          <p:cNvPr id="43" name="object 5"/>
          <p:cNvSpPr txBox="1"/>
          <p:nvPr/>
        </p:nvSpPr>
        <p:spPr>
          <a:xfrm>
            <a:off x="393383" y="740358"/>
            <a:ext cx="8468002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atinLnBrk="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제안사는 성공적인 유사 사업 수행 경험을 활용하여 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6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개 사업 관리 기능 적용 및 수행</a:t>
            </a:r>
          </a:p>
        </p:txBody>
      </p:sp>
      <p:sp>
        <p:nvSpPr>
          <p:cNvPr id="42" name="텍스트 개체 틀 2"/>
          <p:cNvSpPr txBox="1">
            <a:spLocks/>
          </p:cNvSpPr>
          <p:nvPr/>
        </p:nvSpPr>
        <p:spPr>
          <a:xfrm>
            <a:off x="6876257" y="55367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4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사업관리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44" name="Picture 11" descr="화살표">
            <a:extLst>
              <a:ext uri="{FF2B5EF4-FFF2-40B4-BE49-F238E27FC236}">
                <a16:creationId xmlns:a16="http://schemas.microsoft.com/office/drawing/2014/main" id="{F16FC005-7B22-4188-9A52-E3B6860AA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400000">
            <a:off x="4485381" y="3387263"/>
            <a:ext cx="3395925" cy="1017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E3E664BF-5A59-461B-9982-742EA060C94E}"/>
              </a:ext>
            </a:extLst>
          </p:cNvPr>
          <p:cNvSpPr/>
          <p:nvPr/>
        </p:nvSpPr>
        <p:spPr>
          <a:xfrm>
            <a:off x="1643234" y="2771756"/>
            <a:ext cx="2959705" cy="2959701"/>
          </a:xfrm>
          <a:prstGeom prst="ellipse">
            <a:avLst/>
          </a:prstGeom>
          <a:noFill/>
          <a:ln w="127000" cap="rnd" cmpd="sng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68C772C-A99E-4DE2-B701-004A79B725BF}"/>
              </a:ext>
            </a:extLst>
          </p:cNvPr>
          <p:cNvSpPr/>
          <p:nvPr/>
        </p:nvSpPr>
        <p:spPr>
          <a:xfrm>
            <a:off x="1890428" y="3018949"/>
            <a:ext cx="2444656" cy="2444653"/>
          </a:xfrm>
          <a:prstGeom prst="ellipse">
            <a:avLst/>
          </a:prstGeom>
          <a:solidFill>
            <a:schemeClr val="bg1">
              <a:alpha val="30000"/>
            </a:schemeClr>
          </a:solidFill>
          <a:ln w="28575" cap="rnd" cmpd="sng">
            <a:solidFill>
              <a:schemeClr val="bg1">
                <a:lumMod val="75000"/>
              </a:schemeClr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95A40F7B-2D2E-4CC4-8A8A-0F119C324FD2}"/>
              </a:ext>
            </a:extLst>
          </p:cNvPr>
          <p:cNvSpPr/>
          <p:nvPr/>
        </p:nvSpPr>
        <p:spPr>
          <a:xfrm>
            <a:off x="2539258" y="5000065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5ADC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48" name="제목 44">
            <a:extLst>
              <a:ext uri="{FF2B5EF4-FFF2-40B4-BE49-F238E27FC236}">
                <a16:creationId xmlns:a16="http://schemas.microsoft.com/office/drawing/2014/main" id="{C3094E7B-2AE1-4C3B-AA2C-DC8DC9A91A7D}"/>
              </a:ext>
            </a:extLst>
          </p:cNvPr>
          <p:cNvSpPr txBox="1">
            <a:spLocks/>
          </p:cNvSpPr>
          <p:nvPr/>
        </p:nvSpPr>
        <p:spPr>
          <a:xfrm>
            <a:off x="2498538" y="4989067"/>
            <a:ext cx="1395657" cy="1291055"/>
          </a:xfrm>
          <a:prstGeom prst="rect">
            <a:avLst/>
          </a:prstGeom>
        </p:spPr>
        <p:txBody>
          <a:bodyPr anchor="ctr" anchorCtr="0"/>
          <a:lstStyle/>
          <a:p>
            <a:pPr algn="ctr">
              <a:defRPr/>
            </a:pPr>
            <a:endParaRPr lang="ko-KR" altLang="en-US" sz="1050" b="1" dirty="0">
              <a:latin typeface="+mn-ea"/>
              <a:cs typeface="Arial" pitchFamily="34" charset="0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E4B705F2-4DDB-43BD-864F-A5EF52FB3878}"/>
              </a:ext>
            </a:extLst>
          </p:cNvPr>
          <p:cNvSpPr/>
          <p:nvPr/>
        </p:nvSpPr>
        <p:spPr>
          <a:xfrm>
            <a:off x="3984893" y="4359027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F60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44E0A07-3EFF-42F1-86B7-45B55463DDFD}"/>
              </a:ext>
            </a:extLst>
          </p:cNvPr>
          <p:cNvSpPr/>
          <p:nvPr/>
        </p:nvSpPr>
        <p:spPr>
          <a:xfrm>
            <a:off x="3984893" y="2794754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D7D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08DA4AE-E230-4DED-A107-AF092719C9A0}"/>
              </a:ext>
            </a:extLst>
          </p:cNvPr>
          <p:cNvSpPr/>
          <p:nvPr/>
        </p:nvSpPr>
        <p:spPr>
          <a:xfrm>
            <a:off x="1064416" y="4356143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D7D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3" name="제목 44">
            <a:extLst>
              <a:ext uri="{FF2B5EF4-FFF2-40B4-BE49-F238E27FC236}">
                <a16:creationId xmlns:a16="http://schemas.microsoft.com/office/drawing/2014/main" id="{D332037F-6C38-4F4A-873E-54C14D1DFD1B}"/>
              </a:ext>
            </a:extLst>
          </p:cNvPr>
          <p:cNvSpPr txBox="1">
            <a:spLocks/>
          </p:cNvSpPr>
          <p:nvPr/>
        </p:nvSpPr>
        <p:spPr>
          <a:xfrm>
            <a:off x="1135463" y="4301341"/>
            <a:ext cx="1255646" cy="1378662"/>
          </a:xfrm>
          <a:prstGeom prst="rect">
            <a:avLst/>
          </a:prstGeom>
        </p:spPr>
        <p:txBody>
          <a:bodyPr anchor="ctr" anchorCtr="0"/>
          <a:lstStyle/>
          <a:p>
            <a:pPr algn="ctr">
              <a:defRPr/>
            </a:pPr>
            <a:endParaRPr lang="ko-KR" altLang="en-US" sz="1050" b="1" dirty="0">
              <a:latin typeface="+mn-ea"/>
              <a:cs typeface="Arial" pitchFamily="34" charset="0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49636F2-9CDB-4223-901C-DD1B421F30B3}"/>
              </a:ext>
            </a:extLst>
          </p:cNvPr>
          <p:cNvSpPr/>
          <p:nvPr/>
        </p:nvSpPr>
        <p:spPr>
          <a:xfrm>
            <a:off x="2498538" y="2231147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45ADC8"/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A71B776-396C-4DC2-9125-AB03E7D68DA7}"/>
              </a:ext>
            </a:extLst>
          </p:cNvPr>
          <p:cNvSpPr/>
          <p:nvPr/>
        </p:nvSpPr>
        <p:spPr>
          <a:xfrm>
            <a:off x="1064416" y="2814575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F60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6" name="Text Box 138">
            <a:extLst>
              <a:ext uri="{FF2B5EF4-FFF2-40B4-BE49-F238E27FC236}">
                <a16:creationId xmlns:a16="http://schemas.microsoft.com/office/drawing/2014/main" id="{F3CE696D-2863-49C8-85EE-8C6DAB3C9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0211" y="5587133"/>
            <a:ext cx="115668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000" b="0" spc="-150" dirty="0">
                <a:latin typeface="+mj-ea"/>
                <a:ea typeface="+mj-ea"/>
              </a:rPr>
              <a:t>위험요소의 </a:t>
            </a:r>
            <a:br>
              <a:rPr lang="en-US" altLang="ko-KR" sz="1000" b="0" spc="-150" dirty="0">
                <a:latin typeface="+mj-ea"/>
                <a:ea typeface="+mj-ea"/>
              </a:rPr>
            </a:br>
            <a:r>
              <a:rPr lang="ko-KR" altLang="en-US" sz="1000" b="0" spc="-150">
                <a:latin typeface="+mj-ea"/>
                <a:ea typeface="+mj-ea"/>
              </a:rPr>
              <a:t>예측</a:t>
            </a:r>
            <a:r>
              <a:rPr lang="en-US" altLang="ko-KR" sz="1000" b="0" spc="-150" dirty="0">
                <a:latin typeface="+mj-ea"/>
                <a:ea typeface="+mj-ea"/>
              </a:rPr>
              <a:t> </a:t>
            </a:r>
            <a:r>
              <a:rPr lang="ko-KR" altLang="en-US" sz="1000" b="0" spc="-150">
                <a:latin typeface="+mj-ea"/>
                <a:ea typeface="+mj-ea"/>
              </a:rPr>
              <a:t>및 식별을 </a:t>
            </a:r>
            <a:r>
              <a:rPr lang="ko-KR" altLang="en-US" sz="1000" b="0" spc="-150" dirty="0">
                <a:latin typeface="+mj-ea"/>
                <a:ea typeface="+mj-ea"/>
              </a:rPr>
              <a:t>통한 사전대책수립</a:t>
            </a:r>
          </a:p>
        </p:txBody>
      </p:sp>
      <p:sp>
        <p:nvSpPr>
          <p:cNvPr id="57" name="Text Box 139">
            <a:extLst>
              <a:ext uri="{FF2B5EF4-FFF2-40B4-BE49-F238E27FC236}">
                <a16:creationId xmlns:a16="http://schemas.microsoft.com/office/drawing/2014/main" id="{FCEB32CC-C225-4E7B-BB92-7DE7D83EC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705" y="3304690"/>
            <a:ext cx="137682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000" b="0" spc="-150" dirty="0">
                <a:latin typeface="+mj-ea"/>
                <a:ea typeface="+mj-ea"/>
              </a:rPr>
              <a:t>전문인력으로  </a:t>
            </a:r>
            <a:endParaRPr lang="en-US" altLang="ko-KR" sz="1000" b="0" spc="-150" dirty="0">
              <a:latin typeface="+mj-ea"/>
              <a:ea typeface="+mj-ea"/>
            </a:endParaRPr>
          </a:p>
          <a:p>
            <a:pPr algn="ctr" latinLnBrk="0"/>
            <a:r>
              <a:rPr lang="ko-KR" altLang="en-US" sz="1000" b="0" spc="-150" dirty="0">
                <a:latin typeface="+mj-ea"/>
                <a:ea typeface="+mj-ea"/>
              </a:rPr>
              <a:t>조직 구성 및  수행 담당자의 </a:t>
            </a:r>
            <a:endParaRPr lang="en-US" altLang="ko-KR" sz="1000" b="0" spc="-150" dirty="0">
              <a:latin typeface="+mj-ea"/>
              <a:ea typeface="+mj-ea"/>
            </a:endParaRPr>
          </a:p>
          <a:p>
            <a:pPr algn="ctr" latinLnBrk="0"/>
            <a:r>
              <a:rPr lang="ko-KR" altLang="en-US" sz="1000" b="0" spc="-150" dirty="0">
                <a:latin typeface="+mj-ea"/>
                <a:ea typeface="+mj-ea"/>
              </a:rPr>
              <a:t>연속성 보장</a:t>
            </a:r>
          </a:p>
        </p:txBody>
      </p:sp>
      <p:sp>
        <p:nvSpPr>
          <p:cNvPr id="62" name="Text Box 140">
            <a:extLst>
              <a:ext uri="{FF2B5EF4-FFF2-40B4-BE49-F238E27FC236}">
                <a16:creationId xmlns:a16="http://schemas.microsoft.com/office/drawing/2014/main" id="{4D7CA622-D535-4464-98FE-2D4ABE48A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8503" y="5022052"/>
            <a:ext cx="143566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latinLnBrk="0"/>
            <a:r>
              <a:rPr lang="ko-KR" altLang="en-US" sz="1000" spc="-150" dirty="0">
                <a:latin typeface="+mj-ea"/>
              </a:rPr>
              <a:t>효율성을  고려한</a:t>
            </a:r>
            <a:endParaRPr lang="en-US" altLang="ko-KR" sz="1000" spc="-150" dirty="0">
              <a:latin typeface="+mj-ea"/>
            </a:endParaRPr>
          </a:p>
          <a:p>
            <a:pPr algn="ctr" latinLnBrk="0"/>
            <a:r>
              <a:rPr lang="ko-KR" altLang="en-US" sz="1000" b="0" spc="-150" dirty="0">
                <a:latin typeface="+mj-ea"/>
                <a:ea typeface="+mj-ea"/>
              </a:rPr>
              <a:t>원활한 의사소통 체계</a:t>
            </a:r>
            <a:endParaRPr lang="en-US" altLang="ko-KR" sz="1000" b="0" spc="-150" dirty="0">
              <a:latin typeface="+mj-ea"/>
              <a:ea typeface="+mj-ea"/>
            </a:endParaRPr>
          </a:p>
          <a:p>
            <a:pPr algn="ctr" latinLnBrk="0"/>
            <a:r>
              <a:rPr lang="ko-KR" altLang="en-US" sz="1000" spc="-150" dirty="0">
                <a:latin typeface="+mj-ea"/>
                <a:ea typeface="+mj-ea"/>
              </a:rPr>
              <a:t>확보 </a:t>
            </a:r>
            <a:endParaRPr lang="ko-KR" altLang="en-US" sz="1000" b="0" spc="-150" dirty="0">
              <a:latin typeface="+mj-ea"/>
              <a:ea typeface="+mj-ea"/>
            </a:endParaRPr>
          </a:p>
        </p:txBody>
      </p:sp>
      <p:sp>
        <p:nvSpPr>
          <p:cNvPr id="63" name="Text Box 142">
            <a:extLst>
              <a:ext uri="{FF2B5EF4-FFF2-40B4-BE49-F238E27FC236}">
                <a16:creationId xmlns:a16="http://schemas.microsoft.com/office/drawing/2014/main" id="{89015E45-96D7-40D9-AFF2-512A8404C6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858" y="4935375"/>
            <a:ext cx="146274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000" b="0" spc="-150" dirty="0">
                <a:latin typeface="+mj-ea"/>
                <a:ea typeface="+mj-ea"/>
              </a:rPr>
              <a:t>요구사항의 구체적 </a:t>
            </a:r>
            <a:endParaRPr lang="en-US" altLang="ko-KR" sz="1000" b="0" spc="-150" dirty="0">
              <a:latin typeface="+mj-ea"/>
              <a:ea typeface="+mj-ea"/>
            </a:endParaRPr>
          </a:p>
          <a:p>
            <a:pPr algn="ctr" latinLnBrk="0"/>
            <a:r>
              <a:rPr lang="ko-KR" altLang="en-US" sz="1000" b="0" spc="-150" dirty="0">
                <a:latin typeface="+mj-ea"/>
                <a:ea typeface="+mj-ea"/>
              </a:rPr>
              <a:t>반영을 통한  성공적</a:t>
            </a:r>
            <a:endParaRPr lang="en-US" altLang="ko-KR" sz="1000" b="0" spc="-150" dirty="0">
              <a:latin typeface="+mj-ea"/>
              <a:ea typeface="+mj-ea"/>
            </a:endParaRPr>
          </a:p>
          <a:p>
            <a:pPr algn="ctr" latinLnBrk="0"/>
            <a:r>
              <a:rPr lang="ko-KR" altLang="en-US" sz="1000" b="0" spc="-150" dirty="0">
                <a:latin typeface="+mj-ea"/>
                <a:ea typeface="+mj-ea"/>
              </a:rPr>
              <a:t>문서관리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71B091-A5A7-4AB3-A656-EE5403659D8A}"/>
              </a:ext>
            </a:extLst>
          </p:cNvPr>
          <p:cNvSpPr txBox="1"/>
          <p:nvPr/>
        </p:nvSpPr>
        <p:spPr>
          <a:xfrm>
            <a:off x="2666688" y="5252636"/>
            <a:ext cx="1167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위험 관리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C3DD19C-351D-487F-921B-FD3D8E7A0285}"/>
              </a:ext>
            </a:extLst>
          </p:cNvPr>
          <p:cNvSpPr txBox="1"/>
          <p:nvPr/>
        </p:nvSpPr>
        <p:spPr>
          <a:xfrm>
            <a:off x="4094434" y="2989673"/>
            <a:ext cx="1071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조직 관리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AE0EB1-072E-4139-BBEF-E975D12F7DD4}"/>
              </a:ext>
            </a:extLst>
          </p:cNvPr>
          <p:cNvSpPr txBox="1"/>
          <p:nvPr/>
        </p:nvSpPr>
        <p:spPr>
          <a:xfrm>
            <a:off x="3944240" y="4511471"/>
            <a:ext cx="1386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의사소통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관리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D10FD5D-03F8-479B-9079-04EDA62E6EAA}"/>
              </a:ext>
            </a:extLst>
          </p:cNvPr>
          <p:cNvSpPr txBox="1"/>
          <p:nvPr/>
        </p:nvSpPr>
        <p:spPr>
          <a:xfrm>
            <a:off x="2575340" y="2321929"/>
            <a:ext cx="114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일정 및</a:t>
            </a:r>
            <a:endParaRPr lang="en-US" altLang="ko-KR" sz="1600" b="1" dirty="0"/>
          </a:p>
          <a:p>
            <a:pPr algn="ctr"/>
            <a:r>
              <a:rPr lang="ko-KR" altLang="en-US" sz="1600" b="1" dirty="0"/>
              <a:t>진척 관리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63775C-5EDE-4DD0-9F76-58850B6492F4}"/>
              </a:ext>
            </a:extLst>
          </p:cNvPr>
          <p:cNvSpPr txBox="1"/>
          <p:nvPr/>
        </p:nvSpPr>
        <p:spPr>
          <a:xfrm>
            <a:off x="1087227" y="4619001"/>
            <a:ext cx="1430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산출물 관리</a:t>
            </a:r>
          </a:p>
        </p:txBody>
      </p:sp>
      <p:sp>
        <p:nvSpPr>
          <p:cNvPr id="69" name="Text Box 142">
            <a:extLst>
              <a:ext uri="{FF2B5EF4-FFF2-40B4-BE49-F238E27FC236}">
                <a16:creationId xmlns:a16="http://schemas.microsoft.com/office/drawing/2014/main" id="{197B4A4F-742E-4627-90D1-EAE7C652A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654" y="3304690"/>
            <a:ext cx="120740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000" b="0" spc="-150" dirty="0">
                <a:latin typeface="+mj-ea"/>
                <a:ea typeface="+mj-ea"/>
              </a:rPr>
              <a:t>정량화된 품질목표 충족을 위한 프로젝트 품질보증활동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D7C93D-629B-4C16-9FAA-2814B88E75AA}"/>
              </a:ext>
            </a:extLst>
          </p:cNvPr>
          <p:cNvSpPr txBox="1"/>
          <p:nvPr/>
        </p:nvSpPr>
        <p:spPr>
          <a:xfrm>
            <a:off x="1019146" y="2989673"/>
            <a:ext cx="1430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품질관리</a:t>
            </a:r>
          </a:p>
        </p:txBody>
      </p:sp>
      <p:sp>
        <p:nvSpPr>
          <p:cNvPr id="71" name="Text Box 139">
            <a:extLst>
              <a:ext uri="{FF2B5EF4-FFF2-40B4-BE49-F238E27FC236}">
                <a16:creationId xmlns:a16="http://schemas.microsoft.com/office/drawing/2014/main" id="{E6D9667F-B624-42E6-BD42-6E05EA73C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5815" y="2827976"/>
            <a:ext cx="115519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latinLnBrk="0"/>
            <a:r>
              <a:rPr lang="ko-KR" altLang="en-US" sz="1000" spc="-150" dirty="0">
                <a:latin typeface="+mj-ea"/>
                <a:ea typeface="+mj-ea"/>
              </a:rPr>
              <a:t>모니터링을 통한 일정 및 척도에 대한 통제</a:t>
            </a:r>
            <a:endParaRPr lang="ko-KR" altLang="en-US" sz="1000" b="0" spc="-150" dirty="0">
              <a:latin typeface="+mj-ea"/>
              <a:ea typeface="+mj-ea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B9EC6B8-4408-430C-98E3-BA48EAA14EF6}"/>
              </a:ext>
            </a:extLst>
          </p:cNvPr>
          <p:cNvSpPr>
            <a:spLocks noChangeAspect="1"/>
          </p:cNvSpPr>
          <p:nvPr/>
        </p:nvSpPr>
        <p:spPr>
          <a:xfrm>
            <a:off x="6904120" y="1693674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14C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일정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준수</a:t>
            </a: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77ED226E-0F4B-418F-BA23-D1F778CCB79E}"/>
              </a:ext>
            </a:extLst>
          </p:cNvPr>
          <p:cNvSpPr>
            <a:spLocks noChangeAspect="1"/>
          </p:cNvSpPr>
          <p:nvPr/>
        </p:nvSpPr>
        <p:spPr>
          <a:xfrm>
            <a:off x="6904120" y="3503125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1023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우수한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품질</a:t>
            </a: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989CD609-A170-43CC-B27F-104F03F78053}"/>
              </a:ext>
            </a:extLst>
          </p:cNvPr>
          <p:cNvSpPr>
            <a:spLocks noChangeAspect="1"/>
          </p:cNvSpPr>
          <p:nvPr/>
        </p:nvSpPr>
        <p:spPr>
          <a:xfrm>
            <a:off x="6904120" y="5312576"/>
            <a:ext cx="1260000" cy="1260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5ABE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효율적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자    원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활    용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673EE20-267D-4285-9E7E-E252227A69F7}"/>
              </a:ext>
            </a:extLst>
          </p:cNvPr>
          <p:cNvGrpSpPr/>
          <p:nvPr/>
        </p:nvGrpSpPr>
        <p:grpSpPr>
          <a:xfrm>
            <a:off x="7369058" y="3066420"/>
            <a:ext cx="323962" cy="323960"/>
            <a:chOff x="4895850" y="2812453"/>
            <a:chExt cx="252000" cy="252000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D975598-18E8-4556-8229-395626B2C7EC}"/>
                </a:ext>
              </a:extLst>
            </p:cNvPr>
            <p:cNvCxnSpPr/>
            <p:nvPr/>
          </p:nvCxnSpPr>
          <p:spPr>
            <a:xfrm>
              <a:off x="4895850" y="2938453"/>
              <a:ext cx="252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8EB93F1-09BA-4E46-9526-873A3C8EDAD7}"/>
                </a:ext>
              </a:extLst>
            </p:cNvPr>
            <p:cNvCxnSpPr/>
            <p:nvPr/>
          </p:nvCxnSpPr>
          <p:spPr>
            <a:xfrm>
              <a:off x="5021850" y="2812453"/>
              <a:ext cx="0" cy="252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사각형: 둥근 모서리 150">
            <a:extLst>
              <a:ext uri="{FF2B5EF4-FFF2-40B4-BE49-F238E27FC236}">
                <a16:creationId xmlns:a16="http://schemas.microsoft.com/office/drawing/2014/main" id="{3B9A8241-3C3A-4BF9-82BE-96161FAD27A1}"/>
              </a:ext>
            </a:extLst>
          </p:cNvPr>
          <p:cNvSpPr/>
          <p:nvPr/>
        </p:nvSpPr>
        <p:spPr>
          <a:xfrm>
            <a:off x="812280" y="1828800"/>
            <a:ext cx="4762500" cy="4719883"/>
          </a:xfrm>
          <a:prstGeom prst="roundRect">
            <a:avLst>
              <a:gd name="adj" fmla="val 7593"/>
            </a:avLst>
          </a:prstGeom>
          <a:noFill/>
          <a:ln w="28575">
            <a:solidFill>
              <a:srgbClr val="AAAA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9" name="AutoShape 25">
            <a:extLst>
              <a:ext uri="{FF2B5EF4-FFF2-40B4-BE49-F238E27FC236}">
                <a16:creationId xmlns:a16="http://schemas.microsoft.com/office/drawing/2014/main" id="{EE325F1E-6E31-4E8E-AB34-A5105FFAF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6113" y="1577707"/>
            <a:ext cx="2923356" cy="490729"/>
          </a:xfrm>
          <a:prstGeom prst="roundRect">
            <a:avLst>
              <a:gd name="adj" fmla="val 50000"/>
            </a:avLst>
          </a:prstGeom>
          <a:solidFill>
            <a:srgbClr val="31439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prstClr val="white"/>
                </a:solidFill>
                <a:latin typeface="+mn-ea"/>
              </a:rPr>
              <a:t>통합적 사업관리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5DB5A72-70BE-404A-93A4-62AFFED0C553}"/>
              </a:ext>
            </a:extLst>
          </p:cNvPr>
          <p:cNvGrpSpPr/>
          <p:nvPr/>
        </p:nvGrpSpPr>
        <p:grpSpPr>
          <a:xfrm>
            <a:off x="7369058" y="4875870"/>
            <a:ext cx="323962" cy="323960"/>
            <a:chOff x="4895850" y="2812453"/>
            <a:chExt cx="252000" cy="252000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518DD9DC-EECE-4F7E-87D0-F9197E70BE70}"/>
                </a:ext>
              </a:extLst>
            </p:cNvPr>
            <p:cNvCxnSpPr/>
            <p:nvPr/>
          </p:nvCxnSpPr>
          <p:spPr>
            <a:xfrm>
              <a:off x="4895850" y="2938453"/>
              <a:ext cx="2520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968D6D4E-6A07-4F5D-B50F-44ECB4E1D1BB}"/>
                </a:ext>
              </a:extLst>
            </p:cNvPr>
            <p:cNvCxnSpPr/>
            <p:nvPr/>
          </p:nvCxnSpPr>
          <p:spPr>
            <a:xfrm>
              <a:off x="5021850" y="2812453"/>
              <a:ext cx="0" cy="252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0611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사업관리 방법</a:t>
            </a:r>
          </a:p>
        </p:txBody>
      </p:sp>
      <p:sp>
        <p:nvSpPr>
          <p:cNvPr id="54" name="object 5"/>
          <p:cNvSpPr txBox="1"/>
          <p:nvPr/>
        </p:nvSpPr>
        <p:spPr>
          <a:xfrm>
            <a:off x="310988" y="815961"/>
            <a:ext cx="8750617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오픈소스 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‘</a:t>
            </a:r>
            <a:r>
              <a:rPr lang="ko-KR" altLang="en-US" sz="1500" b="1" spc="160" dirty="0" err="1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레드마인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’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을 통해 체계적인 공정을 계획하고 각 과제의 </a:t>
            </a:r>
            <a:r>
              <a:rPr lang="ko-KR" altLang="en-US" sz="1500" b="1" spc="160" dirty="0" err="1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진척률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 및 투명성 제공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12" name="사각형: 둥근 모서리 150">
            <a:extLst>
              <a:ext uri="{FF2B5EF4-FFF2-40B4-BE49-F238E27FC236}">
                <a16:creationId xmlns:a16="http://schemas.microsoft.com/office/drawing/2014/main" id="{CE42A6AD-5E83-4EB3-BD58-CAD906ADEC72}"/>
              </a:ext>
            </a:extLst>
          </p:cNvPr>
          <p:cNvSpPr/>
          <p:nvPr/>
        </p:nvSpPr>
        <p:spPr>
          <a:xfrm>
            <a:off x="209550" y="1945754"/>
            <a:ext cx="8724901" cy="3769246"/>
          </a:xfrm>
          <a:prstGeom prst="roundRect">
            <a:avLst>
              <a:gd name="adj" fmla="val 7813"/>
            </a:avLst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149">
            <a:extLst>
              <a:ext uri="{FF2B5EF4-FFF2-40B4-BE49-F238E27FC236}">
                <a16:creationId xmlns:a16="http://schemas.microsoft.com/office/drawing/2014/main" id="{05030265-7E09-4379-A0F8-87EC3D596023}"/>
              </a:ext>
            </a:extLst>
          </p:cNvPr>
          <p:cNvSpPr/>
          <p:nvPr/>
        </p:nvSpPr>
        <p:spPr>
          <a:xfrm>
            <a:off x="6858691" y="2288172"/>
            <a:ext cx="1875735" cy="720000"/>
          </a:xfrm>
          <a:prstGeom prst="roundRect">
            <a:avLst>
              <a:gd name="adj" fmla="val 175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</a:rPr>
              <a:t>효율적인</a:t>
            </a:r>
            <a:endParaRPr lang="en-US" altLang="ko-KR" sz="1600" b="1" dirty="0">
              <a:latin typeface="+mj-ea"/>
            </a:endParaRPr>
          </a:p>
          <a:p>
            <a:pPr algn="ctr"/>
            <a:r>
              <a:rPr lang="ko-KR" altLang="en-US" sz="1600" b="1">
                <a:latin typeface="+mj-ea"/>
              </a:rPr>
              <a:t>자원활용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114" name="사각형: 둥근 모서리 148">
            <a:extLst>
              <a:ext uri="{FF2B5EF4-FFF2-40B4-BE49-F238E27FC236}">
                <a16:creationId xmlns:a16="http://schemas.microsoft.com/office/drawing/2014/main" id="{350F01E4-F732-4C73-90C4-3D94359480FF}"/>
              </a:ext>
            </a:extLst>
          </p:cNvPr>
          <p:cNvSpPr/>
          <p:nvPr/>
        </p:nvSpPr>
        <p:spPr>
          <a:xfrm>
            <a:off x="4718511" y="2293488"/>
            <a:ext cx="1875735" cy="720000"/>
          </a:xfrm>
          <a:prstGeom prst="roundRect">
            <a:avLst>
              <a:gd name="adj" fmla="val 17568"/>
            </a:avLst>
          </a:prstGeom>
          <a:solidFill>
            <a:srgbClr val="6996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</a:rPr>
              <a:t>최적의</a:t>
            </a:r>
            <a:endParaRPr lang="en-US" altLang="ko-KR" sz="1600" b="1" dirty="0">
              <a:latin typeface="+mj-ea"/>
            </a:endParaRPr>
          </a:p>
          <a:p>
            <a:pPr algn="ctr"/>
            <a:r>
              <a:rPr lang="ko-KR" altLang="en-US" sz="1600" b="1" dirty="0">
                <a:latin typeface="+mj-ea"/>
              </a:rPr>
              <a:t>노하우 제공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115" name="사각형: 둥근 모서리 147">
            <a:extLst>
              <a:ext uri="{FF2B5EF4-FFF2-40B4-BE49-F238E27FC236}">
                <a16:creationId xmlns:a16="http://schemas.microsoft.com/office/drawing/2014/main" id="{6BCF4ED1-A2EF-4AB2-9919-F00FF7518FB2}"/>
              </a:ext>
            </a:extLst>
          </p:cNvPr>
          <p:cNvSpPr/>
          <p:nvPr/>
        </p:nvSpPr>
        <p:spPr>
          <a:xfrm>
            <a:off x="2578331" y="2293488"/>
            <a:ext cx="1875735" cy="720000"/>
          </a:xfrm>
          <a:prstGeom prst="roundRect">
            <a:avLst>
              <a:gd name="adj" fmla="val 17568"/>
            </a:avLst>
          </a:prstGeom>
          <a:solidFill>
            <a:srgbClr val="3143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</a:rPr>
              <a:t>프로젝트</a:t>
            </a:r>
            <a:endParaRPr lang="en-US" altLang="ko-KR" sz="1600" b="1" dirty="0">
              <a:latin typeface="+mj-ea"/>
            </a:endParaRPr>
          </a:p>
          <a:p>
            <a:pPr algn="ctr"/>
            <a:r>
              <a:rPr lang="ko-KR" altLang="en-US" sz="1600" b="1" dirty="0">
                <a:latin typeface="+mj-ea"/>
              </a:rPr>
              <a:t>관리도구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116" name="사각형: 둥근 모서리 10">
            <a:extLst>
              <a:ext uri="{FF2B5EF4-FFF2-40B4-BE49-F238E27FC236}">
                <a16:creationId xmlns:a16="http://schemas.microsoft.com/office/drawing/2014/main" id="{D87AA48B-D8FD-4AEE-A475-EA4462628FCD}"/>
              </a:ext>
            </a:extLst>
          </p:cNvPr>
          <p:cNvSpPr/>
          <p:nvPr/>
        </p:nvSpPr>
        <p:spPr>
          <a:xfrm>
            <a:off x="438151" y="2293488"/>
            <a:ext cx="1875735" cy="720000"/>
          </a:xfrm>
          <a:prstGeom prst="roundRect">
            <a:avLst>
              <a:gd name="adj" fmla="val 17568"/>
            </a:avLst>
          </a:prstGeom>
          <a:solidFill>
            <a:srgbClr val="15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+mj-ea"/>
              </a:rPr>
              <a:t>요구품질 </a:t>
            </a:r>
            <a:endParaRPr lang="en-US" altLang="ko-KR" sz="1600" b="1" dirty="0">
              <a:latin typeface="+mj-ea"/>
            </a:endParaRPr>
          </a:p>
          <a:p>
            <a:pPr algn="ctr"/>
            <a:r>
              <a:rPr lang="ko-KR" altLang="en-US" sz="1600" b="1" dirty="0">
                <a:latin typeface="+mj-ea"/>
              </a:rPr>
              <a:t>목표달성</a:t>
            </a:r>
            <a:endParaRPr lang="en-US" altLang="ko-KR" sz="1600" b="1" dirty="0">
              <a:latin typeface="+mj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D3F90AE-60B4-4B45-9117-1944FDCFD55D}"/>
              </a:ext>
            </a:extLst>
          </p:cNvPr>
          <p:cNvSpPr txBox="1"/>
          <p:nvPr/>
        </p:nvSpPr>
        <p:spPr>
          <a:xfrm>
            <a:off x="3311352" y="1725290"/>
            <a:ext cx="2528586" cy="3718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latinLnBrk="0">
              <a:lnSpc>
                <a:spcPct val="110000"/>
              </a:lnSpc>
              <a:spcAft>
                <a:spcPts val="1800"/>
              </a:spcAft>
              <a:buSzPct val="80000"/>
            </a:pPr>
            <a:r>
              <a:rPr lang="ko-KR" altLang="en-US" sz="2400" b="1" dirty="0">
                <a:solidFill>
                  <a:srgbClr val="1E61AF"/>
                </a:solidFill>
                <a:latin typeface="+mj-ea"/>
                <a:ea typeface="+mj-ea"/>
              </a:rPr>
              <a:t>사업 관리 노하우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A6A8957-05E2-4A72-AE0A-DA8BB6666DB1}"/>
              </a:ext>
            </a:extLst>
          </p:cNvPr>
          <p:cNvSpPr/>
          <p:nvPr/>
        </p:nvSpPr>
        <p:spPr>
          <a:xfrm>
            <a:off x="443273" y="3287292"/>
            <a:ext cx="187200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lvl="0" indent="-104775" latinLnBrk="0">
              <a:lnSpc>
                <a:spcPct val="150000"/>
              </a:lnSpc>
              <a:spcAft>
                <a:spcPts val="300"/>
              </a:spcAft>
              <a:buSzPct val="90000"/>
              <a:buFont typeface="Wingdings 2" panose="05020102010507070707" pitchFamily="18" charset="2"/>
              <a:buChar char="¡"/>
              <a:defRPr/>
            </a:pPr>
            <a:r>
              <a:rPr kumimoji="1" lang="ko-KR" altLang="en-US" sz="1200" kern="0" dirty="0">
                <a:solidFill>
                  <a:srgbClr val="000000"/>
                </a:solidFill>
                <a:latin typeface="+mj-ea"/>
              </a:rPr>
              <a:t>품질관리 프레임워크의  단계별 산출물에 의한 표준 품질관리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9C80D31F-CF31-46C1-8EE9-4A6CFA9F7249}"/>
              </a:ext>
            </a:extLst>
          </p:cNvPr>
          <p:cNvSpPr/>
          <p:nvPr/>
        </p:nvSpPr>
        <p:spPr>
          <a:xfrm>
            <a:off x="2578331" y="3287292"/>
            <a:ext cx="1872000" cy="1423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lvl="0" indent="-104775" latinLnBrk="0">
              <a:lnSpc>
                <a:spcPct val="150000"/>
              </a:lnSpc>
              <a:spcAft>
                <a:spcPts val="300"/>
              </a:spcAft>
              <a:buSzPct val="90000"/>
              <a:buFont typeface="Wingdings 2" panose="05020102010507070707" pitchFamily="18" charset="2"/>
              <a:buChar char="¡"/>
              <a:defRPr/>
            </a:pPr>
            <a:r>
              <a:rPr lang="ko-KR" altLang="en-US" sz="1200" kern="0" dirty="0" err="1">
                <a:solidFill>
                  <a:srgbClr val="000000"/>
                </a:solidFill>
                <a:latin typeface="+mj-ea"/>
              </a:rPr>
              <a:t>레드마인</a:t>
            </a:r>
            <a:r>
              <a:rPr kumimoji="1" lang="ko-KR" altLang="en-US" sz="1200" kern="0" dirty="0" err="1">
                <a:solidFill>
                  <a:srgbClr val="000000"/>
                </a:solidFill>
                <a:latin typeface="+mj-ea"/>
              </a:rPr>
              <a:t>에</a:t>
            </a:r>
            <a:r>
              <a:rPr kumimoji="1" lang="ko-KR" altLang="en-US" sz="1200" kern="0" dirty="0">
                <a:solidFill>
                  <a:srgbClr val="000000"/>
                </a:solidFill>
                <a:latin typeface="+mj-ea"/>
              </a:rPr>
              <a:t> 의한 체계적인 관리로 </a:t>
            </a:r>
            <a:br>
              <a:rPr kumimoji="1" lang="en-US" altLang="ko-KR" sz="1200" kern="0" dirty="0">
                <a:solidFill>
                  <a:srgbClr val="000000"/>
                </a:solidFill>
                <a:latin typeface="+mj-ea"/>
              </a:rPr>
            </a:br>
            <a:r>
              <a:rPr kumimoji="1" lang="ko-KR" altLang="en-US" sz="1200" kern="0" dirty="0">
                <a:solidFill>
                  <a:srgbClr val="000000"/>
                </a:solidFill>
                <a:latin typeface="+mj-ea"/>
              </a:rPr>
              <a:t>일정 내 사업완수</a:t>
            </a:r>
          </a:p>
          <a:p>
            <a:pPr marL="104775" lvl="0" indent="-104775" latinLnBrk="0">
              <a:lnSpc>
                <a:spcPct val="150000"/>
              </a:lnSpc>
              <a:spcAft>
                <a:spcPts val="300"/>
              </a:spcAft>
              <a:buSzPct val="90000"/>
              <a:buFont typeface="Wingdings 2" panose="05020102010507070707" pitchFamily="18" charset="2"/>
              <a:buChar char="¡"/>
              <a:defRPr/>
            </a:pPr>
            <a:r>
              <a:rPr kumimoji="1" lang="ko-KR" altLang="en-US" sz="1200" kern="0" dirty="0">
                <a:solidFill>
                  <a:srgbClr val="000000"/>
                </a:solidFill>
                <a:latin typeface="+mj-ea"/>
              </a:rPr>
              <a:t>표준 프로세스에 의한 사업 관리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42BC5CFB-F388-4E0E-AA53-ECE5D0B34710}"/>
              </a:ext>
            </a:extLst>
          </p:cNvPr>
          <p:cNvSpPr/>
          <p:nvPr/>
        </p:nvSpPr>
        <p:spPr>
          <a:xfrm>
            <a:off x="4718511" y="3287293"/>
            <a:ext cx="1872000" cy="11464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lvl="0" indent="-104775" latinLnBrk="0">
              <a:lnSpc>
                <a:spcPct val="150000"/>
              </a:lnSpc>
              <a:spcAft>
                <a:spcPts val="300"/>
              </a:spcAft>
              <a:buSzPct val="90000"/>
              <a:buFont typeface="Wingdings 2" panose="05020102010507070707" pitchFamily="18" charset="2"/>
              <a:buChar char="¡"/>
              <a:defRPr/>
            </a:pPr>
            <a:r>
              <a:rPr kumimoji="1" lang="ko-KR" altLang="en-US" sz="1200" kern="0" dirty="0">
                <a:solidFill>
                  <a:srgbClr val="000000"/>
                </a:solidFill>
                <a:latin typeface="+mj-ea"/>
              </a:rPr>
              <a:t>각 과제에 적합한 </a:t>
            </a:r>
            <a:br>
              <a:rPr kumimoji="1" lang="en-US" altLang="ko-KR" sz="1200" kern="0" dirty="0">
                <a:solidFill>
                  <a:srgbClr val="000000"/>
                </a:solidFill>
                <a:latin typeface="+mj-ea"/>
              </a:rPr>
            </a:br>
            <a:r>
              <a:rPr kumimoji="1" lang="ko-KR" altLang="en-US" sz="1200" kern="0">
                <a:solidFill>
                  <a:srgbClr val="000000"/>
                </a:solidFill>
                <a:latin typeface="+mj-ea"/>
              </a:rPr>
              <a:t>최적의 컨설팅 제공</a:t>
            </a:r>
          </a:p>
          <a:p>
            <a:pPr marL="104775" lvl="0" indent="-104775" latinLnBrk="0">
              <a:lnSpc>
                <a:spcPct val="150000"/>
              </a:lnSpc>
              <a:spcAft>
                <a:spcPts val="300"/>
              </a:spcAft>
              <a:buSzPct val="90000"/>
              <a:buFont typeface="Wingdings 2" panose="05020102010507070707" pitchFamily="18" charset="2"/>
              <a:buChar char="¡"/>
              <a:defRPr/>
            </a:pPr>
            <a:r>
              <a:rPr kumimoji="1" lang="ko-KR" altLang="en-US" sz="1200" kern="0" dirty="0">
                <a:solidFill>
                  <a:srgbClr val="000000"/>
                </a:solidFill>
                <a:latin typeface="+mj-ea"/>
              </a:rPr>
              <a:t>각 과제별 현황에 따른 지속적인 교육 실시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03D2995F-B600-4BF7-A37A-1D0D27077A9A}"/>
              </a:ext>
            </a:extLst>
          </p:cNvPr>
          <p:cNvSpPr/>
          <p:nvPr/>
        </p:nvSpPr>
        <p:spPr>
          <a:xfrm>
            <a:off x="6858691" y="3287293"/>
            <a:ext cx="1872000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4775" lvl="0" indent="-104775" latinLnBrk="0">
              <a:lnSpc>
                <a:spcPct val="150000"/>
              </a:lnSpc>
              <a:spcAft>
                <a:spcPts val="300"/>
              </a:spcAft>
              <a:buSzPct val="90000"/>
              <a:buFont typeface="Wingdings 2" panose="05020102010507070707" pitchFamily="18" charset="2"/>
              <a:buChar char="¡"/>
              <a:defRPr/>
            </a:pPr>
            <a:r>
              <a:rPr kumimoji="1" lang="ko-KR" altLang="en-US" sz="1200" kern="0" dirty="0">
                <a:solidFill>
                  <a:srgbClr val="000000"/>
                </a:solidFill>
                <a:latin typeface="+mj-ea"/>
              </a:rPr>
              <a:t>기술 전문가 및 유사사업 경험 중심의 조직체계 구성</a:t>
            </a: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CB467900-F773-4646-8447-3C8BA78F997F}"/>
              </a:ext>
            </a:extLst>
          </p:cNvPr>
          <p:cNvSpPr/>
          <p:nvPr/>
        </p:nvSpPr>
        <p:spPr>
          <a:xfrm>
            <a:off x="5535115" y="4917001"/>
            <a:ext cx="1420527" cy="1420527"/>
          </a:xfrm>
          <a:prstGeom prst="ellipse">
            <a:avLst/>
          </a:prstGeom>
          <a:solidFill>
            <a:srgbClr val="014CE5"/>
          </a:solidFill>
          <a:ln>
            <a:solidFill>
              <a:srgbClr val="0078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7B9177C8-A11E-4D4A-8C85-2C4720754132}"/>
              </a:ext>
            </a:extLst>
          </p:cNvPr>
          <p:cNvSpPr/>
          <p:nvPr/>
        </p:nvSpPr>
        <p:spPr>
          <a:xfrm>
            <a:off x="2200838" y="4917001"/>
            <a:ext cx="1420527" cy="1420527"/>
          </a:xfrm>
          <a:prstGeom prst="ellipse">
            <a:avLst/>
          </a:prstGeom>
          <a:solidFill>
            <a:srgbClr val="005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FE8CA85C-2BEB-49AB-B1DC-1AA1E54B0227}"/>
              </a:ext>
            </a:extLst>
          </p:cNvPr>
          <p:cNvSpPr/>
          <p:nvPr/>
        </p:nvSpPr>
        <p:spPr>
          <a:xfrm>
            <a:off x="493920" y="4917001"/>
            <a:ext cx="1459433" cy="1459433"/>
          </a:xfrm>
          <a:prstGeom prst="ellipse">
            <a:avLst/>
          </a:prstGeom>
          <a:solidFill>
            <a:schemeClr val="bg1">
              <a:lumMod val="50000"/>
            </a:scheme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AE406161-F314-4782-BAD8-3F09211FF38A}"/>
              </a:ext>
            </a:extLst>
          </p:cNvPr>
          <p:cNvSpPr/>
          <p:nvPr/>
        </p:nvSpPr>
        <p:spPr>
          <a:xfrm>
            <a:off x="3868851" y="4917001"/>
            <a:ext cx="1418778" cy="1418778"/>
          </a:xfrm>
          <a:prstGeom prst="ellipse">
            <a:avLst/>
          </a:prstGeom>
          <a:solidFill>
            <a:srgbClr val="5ABE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47FC7A35-B202-4DB4-9E4E-9FB391667B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636" y="5064791"/>
            <a:ext cx="468000" cy="468000"/>
          </a:xfrm>
          <a:prstGeom prst="rect">
            <a:avLst/>
          </a:prstGeom>
        </p:spPr>
      </p:pic>
      <p:sp>
        <p:nvSpPr>
          <p:cNvPr id="127" name="타원 126">
            <a:extLst>
              <a:ext uri="{FF2B5EF4-FFF2-40B4-BE49-F238E27FC236}">
                <a16:creationId xmlns:a16="http://schemas.microsoft.com/office/drawing/2014/main" id="{49B0DAB5-B6C4-4838-BAB4-BF4CF5ACC054}"/>
              </a:ext>
            </a:extLst>
          </p:cNvPr>
          <p:cNvSpPr/>
          <p:nvPr/>
        </p:nvSpPr>
        <p:spPr>
          <a:xfrm>
            <a:off x="7203127" y="4917001"/>
            <a:ext cx="1418778" cy="1418778"/>
          </a:xfrm>
          <a:prstGeom prst="ellipse">
            <a:avLst/>
          </a:prstGeom>
          <a:solidFill>
            <a:srgbClr val="1023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9FF9B2C-598F-41B2-8530-3771BBE1DC85}"/>
              </a:ext>
            </a:extLst>
          </p:cNvPr>
          <p:cNvSpPr txBox="1"/>
          <p:nvPr/>
        </p:nvSpPr>
        <p:spPr>
          <a:xfrm>
            <a:off x="7266935" y="5535196"/>
            <a:ext cx="13107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철저한 진척도 관리 및 </a:t>
            </a:r>
            <a:endParaRPr lang="en-US" altLang="ko-KR" sz="1050" b="1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체계적인 </a:t>
            </a:r>
            <a:endParaRPr lang="en-US" altLang="ko-KR" sz="1050" b="1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협력업체 관리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B54CB2C-6288-41EB-B4B8-37D18F04DA0F}"/>
              </a:ext>
            </a:extLst>
          </p:cNvPr>
          <p:cNvSpPr txBox="1"/>
          <p:nvPr/>
        </p:nvSpPr>
        <p:spPr>
          <a:xfrm>
            <a:off x="2261057" y="5545501"/>
            <a:ext cx="1289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품질관리 </a:t>
            </a:r>
            <a:endParaRPr lang="en-US" altLang="ko-KR" sz="1050" b="1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프레임워크에 따른 체계적인 </a:t>
            </a:r>
          </a:p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산출물 관리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F88B285B-E20E-493D-9A44-15838A550748}"/>
              </a:ext>
            </a:extLst>
          </p:cNvPr>
          <p:cNvSpPr txBox="1"/>
          <p:nvPr/>
        </p:nvSpPr>
        <p:spPr>
          <a:xfrm>
            <a:off x="5691601" y="5572483"/>
            <a:ext cx="118979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프로젝트 </a:t>
            </a:r>
            <a:endParaRPr lang="en-US" altLang="ko-KR" sz="1050" b="1" kern="0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관리 도구 </a:t>
            </a:r>
          </a:p>
          <a:p>
            <a:pPr lvl="0" algn="ctr" latinLnBrk="0">
              <a:defRPr/>
            </a:pPr>
            <a:r>
              <a:rPr lang="ko-KR" altLang="en-US" sz="1050" b="1" kern="0" dirty="0" err="1">
                <a:solidFill>
                  <a:schemeClr val="bg1"/>
                </a:solidFill>
                <a:latin typeface="+mj-ea"/>
                <a:ea typeface="+mj-ea"/>
              </a:rPr>
              <a:t>레드마인</a:t>
            </a:r>
            <a:r>
              <a:rPr lang="en-US" altLang="ko-KR" sz="1050" b="1" kern="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활용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24EE3E8-670C-4E1C-B82C-B05428FDD688}"/>
              </a:ext>
            </a:extLst>
          </p:cNvPr>
          <p:cNvSpPr txBox="1"/>
          <p:nvPr/>
        </p:nvSpPr>
        <p:spPr>
          <a:xfrm>
            <a:off x="3977101" y="5612361"/>
            <a:ext cx="11897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표준에 준한 </a:t>
            </a:r>
          </a:p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사업 관리 적용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57BC58F-E597-4169-ABE1-11040BC7DA9E}"/>
              </a:ext>
            </a:extLst>
          </p:cNvPr>
          <p:cNvSpPr txBox="1"/>
          <p:nvPr/>
        </p:nvSpPr>
        <p:spPr>
          <a:xfrm>
            <a:off x="450296" y="5580757"/>
            <a:ext cx="155394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동일 사업 수행 경험을 바탕으로 한 최적의 </a:t>
            </a:r>
          </a:p>
          <a:p>
            <a:pPr lvl="0" algn="ctr" latinLnBrk="0">
              <a:defRPr/>
            </a:pPr>
            <a:r>
              <a:rPr lang="ko-KR" altLang="en-US" sz="1050" b="1" kern="0" dirty="0">
                <a:solidFill>
                  <a:schemeClr val="bg1"/>
                </a:solidFill>
                <a:latin typeface="+mj-ea"/>
                <a:ea typeface="+mj-ea"/>
              </a:rPr>
              <a:t>컨설팅 제공</a:t>
            </a: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624C4C36-9A29-46EA-BABE-81782652F9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3747" y="5061723"/>
            <a:ext cx="468000" cy="468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6A45FDC6-B01D-4012-A111-C2AE364E40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516" y="5042692"/>
            <a:ext cx="468000" cy="468000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5B623D3D-E7EE-4FE6-ACCE-4D229A2E1D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947" y="5061723"/>
            <a:ext cx="468000" cy="468000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AB34299A-554F-49D2-AA53-DFC3A47A8D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021" y="5062542"/>
            <a:ext cx="468000" cy="468000"/>
          </a:xfrm>
          <a:prstGeom prst="rect">
            <a:avLst/>
          </a:prstGeom>
        </p:spPr>
      </p:pic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66FCE57-BD35-4A06-9D5B-B02AD520515F}"/>
              </a:ext>
            </a:extLst>
          </p:cNvPr>
          <p:cNvSpPr txBox="1">
            <a:spLocks/>
          </p:cNvSpPr>
          <p:nvPr/>
        </p:nvSpPr>
        <p:spPr>
          <a:xfrm>
            <a:off x="6876257" y="55367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4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사업관리</a:t>
            </a:r>
          </a:p>
        </p:txBody>
      </p:sp>
    </p:spTree>
    <p:extLst>
      <p:ext uri="{BB962C8B-B14F-4D97-AF65-F5344CB8AC3E}">
        <p14:creationId xmlns:p14="http://schemas.microsoft.com/office/powerpoint/2010/main" val="2314699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일정 및 진척 관리</a:t>
            </a:r>
          </a:p>
        </p:txBody>
      </p:sp>
      <p:sp>
        <p:nvSpPr>
          <p:cNvPr id="147" name="object 5"/>
          <p:cNvSpPr txBox="1"/>
          <p:nvPr/>
        </p:nvSpPr>
        <p:spPr>
          <a:xfrm>
            <a:off x="376238" y="701329"/>
            <a:ext cx="8485147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atinLnBrk="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주기적으로 진척 상태를 모니터링하고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공유할 수 있는 종합진척관리체계를 구축하여 투명하게 관리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1E7C85B-A092-4528-A1A9-D2B1B7C6C9EA}"/>
              </a:ext>
            </a:extLst>
          </p:cNvPr>
          <p:cNvSpPr/>
          <p:nvPr/>
        </p:nvSpPr>
        <p:spPr bwMode="auto">
          <a:xfrm>
            <a:off x="387717" y="1574458"/>
            <a:ext cx="8734749" cy="793348"/>
          </a:xfrm>
          <a:prstGeom prst="rect">
            <a:avLst/>
          </a:prstGeom>
          <a:gradFill rotWithShape="1">
            <a:gsLst>
              <a:gs pos="833">
                <a:srgbClr val="FFFFFF">
                  <a:alpha val="0"/>
                </a:srgbClr>
              </a:gs>
              <a:gs pos="69550">
                <a:srgbClr val="FFFFFF"/>
              </a:gs>
              <a:gs pos="25000">
                <a:sysClr val="window" lastClr="FFFFFF"/>
              </a:gs>
              <a:gs pos="100000">
                <a:srgbClr val="FFFFFF">
                  <a:alpha val="0"/>
                </a:srgbClr>
              </a:gs>
            </a:gsLst>
            <a:lin ang="21594000" scaled="0"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0"/>
            </a:lightRig>
          </a:scene3d>
          <a:sp3d>
            <a:bevelT w="0" h="0"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42" name="그룹 69">
            <a:extLst>
              <a:ext uri="{FF2B5EF4-FFF2-40B4-BE49-F238E27FC236}">
                <a16:creationId xmlns:a16="http://schemas.microsoft.com/office/drawing/2014/main" id="{181FE8B9-2ABA-46BA-8579-72DF871FFF7B}"/>
              </a:ext>
            </a:extLst>
          </p:cNvPr>
          <p:cNvGrpSpPr/>
          <p:nvPr/>
        </p:nvGrpSpPr>
        <p:grpSpPr>
          <a:xfrm>
            <a:off x="380678" y="1574458"/>
            <a:ext cx="8387174" cy="793348"/>
            <a:chOff x="130761" y="336688"/>
            <a:chExt cx="3814576" cy="558662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9CCA5B0-04C5-43F0-B005-121F5E320D4B}"/>
                </a:ext>
              </a:extLst>
            </p:cNvPr>
            <p:cNvCxnSpPr/>
            <p:nvPr/>
          </p:nvCxnSpPr>
          <p:spPr bwMode="auto">
            <a:xfrm flipH="1">
              <a:off x="130761" y="336688"/>
              <a:ext cx="3814576" cy="0"/>
            </a:xfrm>
            <a:prstGeom prst="line">
              <a:avLst/>
            </a:prstGeom>
            <a:solidFill>
              <a:srgbClr val="0066FF"/>
            </a:solidFill>
            <a:ln w="9525" cap="flat" cmpd="sng" algn="ctr">
              <a:solidFill>
                <a:srgbClr val="2F559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C1B88647-F24C-4BF6-97C7-384A7D7A1E7F}"/>
                </a:ext>
              </a:extLst>
            </p:cNvPr>
            <p:cNvCxnSpPr/>
            <p:nvPr/>
          </p:nvCxnSpPr>
          <p:spPr bwMode="auto">
            <a:xfrm flipH="1">
              <a:off x="130761" y="895350"/>
              <a:ext cx="3814576" cy="0"/>
            </a:xfrm>
            <a:prstGeom prst="line">
              <a:avLst/>
            </a:prstGeom>
            <a:solidFill>
              <a:srgbClr val="0066FF"/>
            </a:solidFill>
            <a:ln w="9525" cap="flat" cmpd="sng" algn="ctr">
              <a:solidFill>
                <a:srgbClr val="2F5597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3556803-C6B8-4C48-A283-ECFC4CC28971}"/>
              </a:ext>
            </a:extLst>
          </p:cNvPr>
          <p:cNvSpPr/>
          <p:nvPr/>
        </p:nvSpPr>
        <p:spPr>
          <a:xfrm>
            <a:off x="1531170" y="1827672"/>
            <a:ext cx="5978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33032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lang="ko-KR" altLang="en-US" sz="2800" kern="0" spc="-150" dirty="0">
                <a:solidFill>
                  <a:srgbClr val="2F5597"/>
                </a:solidFill>
                <a:latin typeface="+mj-ea"/>
                <a:ea typeface="+mj-ea"/>
                <a:cs typeface="Arial" panose="020B0604020202020204" pitchFamily="34" charset="0"/>
              </a:rPr>
              <a:t>종합진척관리 체계 구축</a:t>
            </a:r>
            <a:endParaRPr kumimoji="0" lang="ko-KR" altLang="en-US" sz="2800" i="0" u="none" strike="noStrike" kern="0" cap="none" spc="-150" normalizeH="0" baseline="0" noProof="0" dirty="0">
              <a:ln>
                <a:noFill/>
              </a:ln>
              <a:solidFill>
                <a:srgbClr val="2F5597"/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46" name="모서리가 둥근 직사각형 67">
            <a:extLst>
              <a:ext uri="{FF2B5EF4-FFF2-40B4-BE49-F238E27FC236}">
                <a16:creationId xmlns:a16="http://schemas.microsoft.com/office/drawing/2014/main" id="{F9428FCA-4E09-4C5F-B485-8E4131DF1B31}"/>
              </a:ext>
            </a:extLst>
          </p:cNvPr>
          <p:cNvSpPr/>
          <p:nvPr/>
        </p:nvSpPr>
        <p:spPr>
          <a:xfrm>
            <a:off x="3160388" y="1310604"/>
            <a:ext cx="2823223" cy="481028"/>
          </a:xfrm>
          <a:prstGeom prst="roundRect">
            <a:avLst>
              <a:gd name="adj" fmla="val 50000"/>
            </a:avLst>
          </a:prstGeom>
          <a:solidFill>
            <a:srgbClr val="2F5597"/>
          </a:solidFill>
          <a:ln w="9525" cap="rnd" cmpd="sng" algn="ctr">
            <a:noFill/>
            <a:prstDash val="solid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</a:rPr>
              <a:t>투</a:t>
            </a:r>
            <a:r>
              <a:rPr lang="ko-KR" altLang="en-US" sz="2400" b="1" kern="0" dirty="0">
                <a:solidFill>
                  <a:prstClr val="white"/>
                </a:solidFill>
                <a:latin typeface="+mj-ea"/>
                <a:ea typeface="+mj-ea"/>
              </a:rPr>
              <a:t>명한 관리</a:t>
            </a:r>
            <a:endParaRPr kumimoji="0" lang="ko-KR" altLang="en-US" sz="2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47" name="사각형: 둥근 모서리 150">
            <a:extLst>
              <a:ext uri="{FF2B5EF4-FFF2-40B4-BE49-F238E27FC236}">
                <a16:creationId xmlns:a16="http://schemas.microsoft.com/office/drawing/2014/main" id="{8A2E3F40-A7F0-4D65-88E2-5E55A869C087}"/>
              </a:ext>
            </a:extLst>
          </p:cNvPr>
          <p:cNvSpPr/>
          <p:nvPr/>
        </p:nvSpPr>
        <p:spPr>
          <a:xfrm>
            <a:off x="387718" y="2891650"/>
            <a:ext cx="3890464" cy="3466634"/>
          </a:xfrm>
          <a:prstGeom prst="roundRect">
            <a:avLst>
              <a:gd name="adj" fmla="val 7813"/>
            </a:avLst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150">
            <a:extLst>
              <a:ext uri="{FF2B5EF4-FFF2-40B4-BE49-F238E27FC236}">
                <a16:creationId xmlns:a16="http://schemas.microsoft.com/office/drawing/2014/main" id="{3E0479D6-58C9-47DF-B8A5-504A71E04701}"/>
              </a:ext>
            </a:extLst>
          </p:cNvPr>
          <p:cNvSpPr/>
          <p:nvPr/>
        </p:nvSpPr>
        <p:spPr>
          <a:xfrm>
            <a:off x="4939433" y="2891650"/>
            <a:ext cx="3890464" cy="3466634"/>
          </a:xfrm>
          <a:prstGeom prst="roundRect">
            <a:avLst>
              <a:gd name="adj" fmla="val 7813"/>
            </a:avLst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DE8115F-DEBC-43D2-8176-6818D05BDA21}"/>
              </a:ext>
            </a:extLst>
          </p:cNvPr>
          <p:cNvSpPr/>
          <p:nvPr/>
        </p:nvSpPr>
        <p:spPr>
          <a:xfrm>
            <a:off x="852875" y="2672948"/>
            <a:ext cx="2885608" cy="431940"/>
          </a:xfrm>
          <a:prstGeom prst="rect">
            <a:avLst/>
          </a:prstGeom>
          <a:solidFill>
            <a:srgbClr val="1E61AF"/>
          </a:solidFill>
          <a:ln w="28575">
            <a:solidFill>
              <a:srgbClr val="1E61A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defRPr/>
            </a:pPr>
            <a:r>
              <a:rPr lang="ko-KR" altLang="en-US" b="1" kern="0" spc="-15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cs typeface="Arial" pitchFamily="34" charset="0"/>
              </a:rPr>
              <a:t>철저한 원칙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E0269F5-8272-4ADE-A8EF-E297990A2800}"/>
              </a:ext>
            </a:extLst>
          </p:cNvPr>
          <p:cNvSpPr/>
          <p:nvPr/>
        </p:nvSpPr>
        <p:spPr>
          <a:xfrm>
            <a:off x="5441861" y="2672948"/>
            <a:ext cx="2885608" cy="431940"/>
          </a:xfrm>
          <a:prstGeom prst="rect">
            <a:avLst/>
          </a:prstGeom>
          <a:solidFill>
            <a:srgbClr val="1E61AF"/>
          </a:solidFill>
          <a:ln w="28575">
            <a:solidFill>
              <a:srgbClr val="1E61A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defRPr/>
            </a:pPr>
            <a:r>
              <a:rPr lang="ko-KR" altLang="en-US" b="1" kern="0" spc="-15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cs typeface="Arial" pitchFamily="34" charset="0"/>
              </a:rPr>
              <a:t>검증된 절차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5DFBAFA-727B-43E6-A075-DC3E13559A46}"/>
              </a:ext>
            </a:extLst>
          </p:cNvPr>
          <p:cNvSpPr/>
          <p:nvPr/>
        </p:nvSpPr>
        <p:spPr>
          <a:xfrm>
            <a:off x="719674" y="4680055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D7D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투명한 </a:t>
            </a:r>
            <a:endParaRPr lang="en-US" altLang="ko-KR" sz="13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정    보</a:t>
            </a:r>
            <a:endParaRPr lang="en-US" altLang="ko-KR" sz="13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공    유</a:t>
            </a: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2768E17-F177-4E47-B72F-DFB0E4BA9A5A}"/>
              </a:ext>
            </a:extLst>
          </p:cNvPr>
          <p:cNvSpPr/>
          <p:nvPr/>
        </p:nvSpPr>
        <p:spPr>
          <a:xfrm>
            <a:off x="719674" y="3254665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F60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진도상태</a:t>
            </a:r>
          </a:p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모니터링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A65D94D-0F0F-455E-B777-8D51255B6068}"/>
              </a:ext>
            </a:extLst>
          </p:cNvPr>
          <p:cNvSpPr/>
          <p:nvPr/>
        </p:nvSpPr>
        <p:spPr>
          <a:xfrm>
            <a:off x="2490073" y="4680055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F609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조기경보 체계구축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F8FCDD9-A602-4A33-BB2C-398915BE23D3}"/>
              </a:ext>
            </a:extLst>
          </p:cNvPr>
          <p:cNvSpPr/>
          <p:nvPr/>
        </p:nvSpPr>
        <p:spPr>
          <a:xfrm>
            <a:off x="2490073" y="3254665"/>
            <a:ext cx="1296000" cy="12960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3D7D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예    방</a:t>
            </a:r>
          </a:p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중심의</a:t>
            </a:r>
            <a:endParaRPr lang="en-US" altLang="ko-KR" sz="13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일    정 </a:t>
            </a:r>
          </a:p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지    연 </a:t>
            </a:r>
          </a:p>
          <a:p>
            <a:pPr algn="ctr"/>
            <a:r>
              <a:rPr lang="ko-KR" altLang="en-US" sz="1300" b="1" dirty="0">
                <a:solidFill>
                  <a:schemeClr val="tx1"/>
                </a:solidFill>
              </a:rPr>
              <a:t>방    지</a:t>
            </a:r>
          </a:p>
        </p:txBody>
      </p:sp>
      <p:sp>
        <p:nvSpPr>
          <p:cNvPr id="55" name="AutoShape 18">
            <a:extLst>
              <a:ext uri="{FF2B5EF4-FFF2-40B4-BE49-F238E27FC236}">
                <a16:creationId xmlns:a16="http://schemas.microsoft.com/office/drawing/2014/main" id="{10CED432-5EF4-4DED-BCEC-ED2C8B2BE1EE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5841" y="3374643"/>
            <a:ext cx="2043835" cy="745840"/>
          </a:xfrm>
          <a:prstGeom prst="homePlate">
            <a:avLst/>
          </a:prstGeom>
          <a:solidFill>
            <a:srgbClr val="B3C2CF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+mn-ea"/>
              </a:rPr>
              <a:t>1</a:t>
            </a:r>
            <a:r>
              <a:rPr lang="ko-KR" altLang="en-US" sz="1400" b="1"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b="1">
                <a:solidFill>
                  <a:schemeClr val="bg1"/>
                </a:solidFill>
                <a:latin typeface="+mn-ea"/>
              </a:rPr>
              <a:t>측정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및 감시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AutoShape 30">
            <a:extLst>
              <a:ext uri="{FF2B5EF4-FFF2-40B4-BE49-F238E27FC236}">
                <a16:creationId xmlns:a16="http://schemas.microsoft.com/office/drawing/2014/main" id="{11B1570D-2477-4B42-833C-29BF8A776C0C}"/>
              </a:ext>
            </a:extLst>
          </p:cNvPr>
          <p:cNvSpPr>
            <a:spLocks noChangeArrowheads="1"/>
          </p:cNvSpPr>
          <p:nvPr/>
        </p:nvSpPr>
        <p:spPr bwMode="gray">
          <a:xfrm>
            <a:off x="6750448" y="3374643"/>
            <a:ext cx="2043835" cy="745840"/>
          </a:xfrm>
          <a:prstGeom prst="chevron">
            <a:avLst>
              <a:gd name="adj" fmla="val 49999"/>
            </a:avLst>
          </a:prstGeom>
          <a:solidFill>
            <a:srgbClr val="0096E1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altLang="ko-KR" sz="1400" b="1" cap="all" spc="100" dirty="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400" b="1" cap="all" spc="10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400" b="1" cap="all" spc="100" dirty="0">
              <a:ln w="9000" cmpd="sng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  <a:p>
            <a:pPr algn="ctr" eaLnBrk="0" latinLnBrk="0" hangingPunct="0"/>
            <a:r>
              <a:rPr lang="ko-KR" altLang="en-US" sz="1400" b="1" cap="all" spc="10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진척도 </a:t>
            </a:r>
            <a:r>
              <a:rPr lang="ko-KR" altLang="en-US" sz="1400" b="1" cap="all" spc="100" dirty="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분석</a:t>
            </a:r>
          </a:p>
        </p:txBody>
      </p:sp>
      <p:sp>
        <p:nvSpPr>
          <p:cNvPr id="57" name="AutoShape 30">
            <a:extLst>
              <a:ext uri="{FF2B5EF4-FFF2-40B4-BE49-F238E27FC236}">
                <a16:creationId xmlns:a16="http://schemas.microsoft.com/office/drawing/2014/main" id="{786FA2BE-6553-4304-A276-17C89E653E9F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85841" y="4298734"/>
            <a:ext cx="2043835" cy="745840"/>
          </a:xfrm>
          <a:prstGeom prst="chevron">
            <a:avLst>
              <a:gd name="adj" fmla="val 49999"/>
            </a:avLst>
          </a:prstGeom>
          <a:solidFill>
            <a:srgbClr val="006DA4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altLang="ko-KR" sz="1400" b="1" cap="all" spc="100" dirty="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400" b="1" cap="all" spc="10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400" b="1" cap="all" spc="100" dirty="0">
              <a:ln w="9000" cmpd="sng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  <a:p>
            <a:pPr algn="ctr" eaLnBrk="0" latinLnBrk="0" hangingPunct="0"/>
            <a:r>
              <a:rPr lang="ko-KR" altLang="en-US" sz="1400" b="1" cap="all" spc="10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원인분석 </a:t>
            </a:r>
            <a:r>
              <a:rPr lang="ko-KR" altLang="en-US" sz="1400" b="1" cap="all" spc="100" dirty="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및</a:t>
            </a:r>
            <a:endParaRPr lang="en-US" altLang="ko-KR" sz="1400" b="1" cap="all" spc="100" dirty="0">
              <a:ln w="9000" cmpd="sng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  <a:p>
            <a:pPr algn="ctr" eaLnBrk="0" latinLnBrk="0" hangingPunct="0"/>
            <a:r>
              <a:rPr lang="ko-KR" altLang="en-US" sz="1400" b="1" cap="all" spc="100" dirty="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해결방안 수립</a:t>
            </a:r>
          </a:p>
        </p:txBody>
      </p:sp>
      <p:sp>
        <p:nvSpPr>
          <p:cNvPr id="62" name="AutoShape 30">
            <a:extLst>
              <a:ext uri="{FF2B5EF4-FFF2-40B4-BE49-F238E27FC236}">
                <a16:creationId xmlns:a16="http://schemas.microsoft.com/office/drawing/2014/main" id="{3FBDDCF2-7337-428B-90CC-2FE063444B7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750448" y="4298734"/>
            <a:ext cx="2043835" cy="745840"/>
          </a:xfrm>
          <a:prstGeom prst="chevron">
            <a:avLst>
              <a:gd name="adj" fmla="val 49999"/>
            </a:avLst>
          </a:prstGeom>
          <a:solidFill>
            <a:srgbClr val="10238A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altLang="ko-KR" sz="1400" b="1" cap="all" spc="100" dirty="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4</a:t>
            </a:r>
            <a:r>
              <a:rPr lang="ko-KR" altLang="en-US" sz="1400" b="1" cap="all" spc="10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400" b="1" cap="all" spc="100" dirty="0">
              <a:ln w="9000" cmpd="sng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  <a:p>
            <a:pPr algn="ctr" eaLnBrk="0" latinLnBrk="0" hangingPunct="0"/>
            <a:r>
              <a:rPr lang="ko-KR" altLang="en-US" sz="1400" b="1" cap="all" spc="10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시정조치</a:t>
            </a:r>
            <a:endParaRPr lang="ko-KR" altLang="en-US" sz="1400" b="1" cap="all" spc="100" dirty="0">
              <a:ln w="9000" cmpd="sng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3" name="AutoShape 30">
            <a:extLst>
              <a:ext uri="{FF2B5EF4-FFF2-40B4-BE49-F238E27FC236}">
                <a16:creationId xmlns:a16="http://schemas.microsoft.com/office/drawing/2014/main" id="{7C9A200C-A481-4E99-A942-75AB299C4D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19872" y="5222825"/>
            <a:ext cx="1555318" cy="745840"/>
          </a:xfrm>
          <a:prstGeom prst="chevron">
            <a:avLst>
              <a:gd name="adj" fmla="val 0"/>
            </a:avLst>
          </a:prstGeom>
          <a:solidFill>
            <a:srgbClr val="424E59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endParaRPr lang="ko-KR" altLang="en-US" sz="1400" b="1" cap="all" spc="100" dirty="0">
              <a:ln w="9000" cmpd="sng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64" name="AutoShape 30">
            <a:extLst>
              <a:ext uri="{FF2B5EF4-FFF2-40B4-BE49-F238E27FC236}">
                <a16:creationId xmlns:a16="http://schemas.microsoft.com/office/drawing/2014/main" id="{523DB8A8-0B96-4494-A801-B2FA101BEE68}"/>
              </a:ext>
            </a:extLst>
          </p:cNvPr>
          <p:cNvSpPr>
            <a:spLocks noChangeArrowheads="1"/>
          </p:cNvSpPr>
          <p:nvPr/>
        </p:nvSpPr>
        <p:spPr bwMode="gray">
          <a:xfrm>
            <a:off x="5831354" y="5222825"/>
            <a:ext cx="2043835" cy="745840"/>
          </a:xfrm>
          <a:prstGeom prst="chevron">
            <a:avLst>
              <a:gd name="adj" fmla="val 49999"/>
            </a:avLst>
          </a:prstGeom>
          <a:solidFill>
            <a:srgbClr val="424E59"/>
          </a:solidFill>
          <a:ln w="1905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latinLnBrk="0" hangingPunct="0"/>
            <a:r>
              <a:rPr lang="en-US" altLang="ko-KR" sz="1400" b="1" cap="all" spc="100" dirty="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5</a:t>
            </a:r>
            <a:r>
              <a:rPr lang="ko-KR" altLang="en-US" sz="1400" b="1" cap="all" spc="10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400" b="1" cap="all" spc="100" dirty="0">
              <a:ln w="9000" cmpd="sng">
                <a:noFill/>
                <a:prstDash val="solid"/>
              </a:ln>
              <a:solidFill>
                <a:schemeClr val="bg1"/>
              </a:solidFill>
              <a:latin typeface="+mn-ea"/>
            </a:endParaRPr>
          </a:p>
          <a:p>
            <a:pPr algn="ctr" eaLnBrk="0" latinLnBrk="0" hangingPunct="0"/>
            <a:r>
              <a:rPr lang="ko-KR" altLang="en-US" sz="1400" b="1" cap="all" spc="10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사후 </a:t>
            </a:r>
            <a:r>
              <a:rPr lang="ko-KR" altLang="en-US" sz="1400" b="1" cap="all" spc="100" dirty="0">
                <a:ln w="9000" cmpd="sng">
                  <a:noFill/>
                  <a:prstDash val="solid"/>
                </a:ln>
                <a:solidFill>
                  <a:schemeClr val="bg1"/>
                </a:solidFill>
                <a:latin typeface="+mn-ea"/>
              </a:rPr>
              <a:t>검토</a:t>
            </a:r>
          </a:p>
        </p:txBody>
      </p:sp>
      <p:sp>
        <p:nvSpPr>
          <p:cNvPr id="65" name="모서리가 둥근 직사각형 87">
            <a:extLst>
              <a:ext uri="{FF2B5EF4-FFF2-40B4-BE49-F238E27FC236}">
                <a16:creationId xmlns:a16="http://schemas.microsoft.com/office/drawing/2014/main" id="{E8ED3C1A-EBE3-4384-A3FC-A258B93B7F63}"/>
              </a:ext>
            </a:extLst>
          </p:cNvPr>
          <p:cNvSpPr/>
          <p:nvPr/>
        </p:nvSpPr>
        <p:spPr>
          <a:xfrm>
            <a:off x="1381177" y="6146720"/>
            <a:ext cx="1739848" cy="427915"/>
          </a:xfrm>
          <a:prstGeom prst="roundRect">
            <a:avLst>
              <a:gd name="adj" fmla="val 23714"/>
            </a:avLst>
          </a:prstGeom>
          <a:solidFill>
            <a:schemeClr val="accent3">
              <a:lumMod val="75000"/>
            </a:schemeClr>
          </a:solidFill>
          <a:ln w="9525" cap="rnd" cmpd="sng" algn="ctr">
            <a:noFill/>
            <a:prstDash val="solid"/>
            <a:tailEnd type="none"/>
          </a:ln>
          <a:effectLst/>
        </p:spPr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+mj-ea"/>
                <a:ea typeface="+mj-ea"/>
              </a:rPr>
              <a:t>4 </a:t>
            </a:r>
            <a:r>
              <a:rPr lang="ko-KR" altLang="en-US" sz="1600" b="1" kern="0">
                <a:solidFill>
                  <a:prstClr val="white"/>
                </a:solidFill>
                <a:latin typeface="+mj-ea"/>
                <a:ea typeface="+mj-ea"/>
              </a:rPr>
              <a:t>원칙</a:t>
            </a:r>
            <a:endParaRPr lang="en-US" altLang="ko-KR" sz="1600" b="1" kern="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7" name="모서리가 둥근 직사각형 108">
            <a:extLst>
              <a:ext uri="{FF2B5EF4-FFF2-40B4-BE49-F238E27FC236}">
                <a16:creationId xmlns:a16="http://schemas.microsoft.com/office/drawing/2014/main" id="{AFE2FE5C-1E4F-46C6-AF74-7A57EBC6FFD8}"/>
              </a:ext>
            </a:extLst>
          </p:cNvPr>
          <p:cNvSpPr/>
          <p:nvPr/>
        </p:nvSpPr>
        <p:spPr>
          <a:xfrm>
            <a:off x="5945247" y="6146720"/>
            <a:ext cx="1739848" cy="427915"/>
          </a:xfrm>
          <a:prstGeom prst="roundRect">
            <a:avLst>
              <a:gd name="adj" fmla="val 23714"/>
            </a:avLst>
          </a:prstGeom>
          <a:solidFill>
            <a:schemeClr val="accent3">
              <a:lumMod val="75000"/>
            </a:schemeClr>
          </a:solidFill>
          <a:ln w="9525" cap="rnd" cmpd="sng" algn="ctr">
            <a:noFill/>
            <a:prstDash val="solid"/>
            <a:tailEnd type="none"/>
          </a:ln>
          <a:effectLst/>
        </p:spPr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1600" b="1" kern="0" dirty="0">
                <a:solidFill>
                  <a:prstClr val="white"/>
                </a:solidFill>
                <a:latin typeface="+mj-ea"/>
                <a:ea typeface="+mj-ea"/>
              </a:rPr>
              <a:t>5 </a:t>
            </a:r>
            <a:r>
              <a:rPr lang="ko-KR" altLang="en-US" sz="1600" b="1" kern="0">
                <a:solidFill>
                  <a:prstClr val="white"/>
                </a:solidFill>
                <a:latin typeface="+mj-ea"/>
                <a:ea typeface="+mj-ea"/>
              </a:rPr>
              <a:t>단계</a:t>
            </a:r>
            <a:endParaRPr lang="en-US" altLang="ko-KR" sz="1600" b="1" kern="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69" name="오른쪽 화살표 109">
            <a:extLst>
              <a:ext uri="{FF2B5EF4-FFF2-40B4-BE49-F238E27FC236}">
                <a16:creationId xmlns:a16="http://schemas.microsoft.com/office/drawing/2014/main" id="{A8D24EF5-FC66-431C-B9EF-D99C94F5A37E}"/>
              </a:ext>
            </a:extLst>
          </p:cNvPr>
          <p:cNvSpPr/>
          <p:nvPr/>
        </p:nvSpPr>
        <p:spPr bwMode="auto">
          <a:xfrm>
            <a:off x="4386263" y="3150348"/>
            <a:ext cx="485775" cy="1558800"/>
          </a:xfrm>
          <a:prstGeom prst="rightArrow">
            <a:avLst>
              <a:gd name="adj1" fmla="val 75519"/>
              <a:gd name="adj2" fmla="val 100000"/>
            </a:avLst>
          </a:prstGeom>
          <a:solidFill>
            <a:srgbClr val="A8B9C8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1" name="오른쪽 화살표 110">
            <a:extLst>
              <a:ext uri="{FF2B5EF4-FFF2-40B4-BE49-F238E27FC236}">
                <a16:creationId xmlns:a16="http://schemas.microsoft.com/office/drawing/2014/main" id="{344BF173-A10E-4075-B533-5605181D4641}"/>
              </a:ext>
            </a:extLst>
          </p:cNvPr>
          <p:cNvSpPr/>
          <p:nvPr/>
        </p:nvSpPr>
        <p:spPr bwMode="auto">
          <a:xfrm flipH="1">
            <a:off x="4381856" y="4514561"/>
            <a:ext cx="457565" cy="1558800"/>
          </a:xfrm>
          <a:prstGeom prst="rightArrow">
            <a:avLst>
              <a:gd name="adj1" fmla="val 75519"/>
              <a:gd name="adj2" fmla="val 100000"/>
            </a:avLst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CBE3FDA-4428-4DD2-8E77-3BBC1AC506C3}"/>
              </a:ext>
            </a:extLst>
          </p:cNvPr>
          <p:cNvSpPr/>
          <p:nvPr/>
        </p:nvSpPr>
        <p:spPr>
          <a:xfrm>
            <a:off x="4226477" y="3555581"/>
            <a:ext cx="7232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284A2"/>
              </a:buClr>
              <a:buSzPct val="60000"/>
            </a:pPr>
            <a:r>
              <a:rPr lang="ko-KR" altLang="en-US" sz="1400" b="1" kern="0" dirty="0">
                <a:latin typeface="+mj-ea"/>
              </a:rPr>
              <a:t>투명한</a:t>
            </a:r>
            <a:endParaRPr lang="en-US" altLang="ko-KR" sz="1400" b="1" kern="0" dirty="0">
              <a:latin typeface="+mj-ea"/>
            </a:endParaRPr>
          </a:p>
          <a:p>
            <a:pPr algn="ct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284A2"/>
              </a:buClr>
              <a:buSzPct val="60000"/>
            </a:pPr>
            <a:r>
              <a:rPr lang="ko-KR" altLang="en-US" sz="1400" b="1" kern="0" dirty="0">
                <a:latin typeface="+mj-ea"/>
              </a:rPr>
              <a:t>견인</a:t>
            </a:r>
            <a:endParaRPr lang="nl-NL" altLang="ko-KR" sz="1400" b="1" kern="0" dirty="0">
              <a:latin typeface="+mj-ea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64D6367A-DAB2-4B0E-8C97-F9E1C4AC722F}"/>
              </a:ext>
            </a:extLst>
          </p:cNvPr>
          <p:cNvSpPr/>
          <p:nvPr/>
        </p:nvSpPr>
        <p:spPr>
          <a:xfrm>
            <a:off x="4235844" y="4926903"/>
            <a:ext cx="7232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284A2"/>
              </a:buClr>
              <a:buSzPct val="60000"/>
            </a:pPr>
            <a:r>
              <a:rPr lang="ko-KR" altLang="en-US" sz="1400" b="1" kern="0" dirty="0">
                <a:latin typeface="+mj-ea"/>
              </a:rPr>
              <a:t>투명성</a:t>
            </a:r>
            <a:endParaRPr lang="en-US" altLang="ko-KR" sz="1400" b="1" kern="0" dirty="0">
              <a:latin typeface="+mj-ea"/>
            </a:endParaRPr>
          </a:p>
          <a:p>
            <a:pPr algn="ctr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6284A2"/>
              </a:buClr>
              <a:buSzPct val="60000"/>
            </a:pPr>
            <a:r>
              <a:rPr lang="ko-KR" altLang="en-US" sz="1400" b="1" kern="0" dirty="0">
                <a:latin typeface="+mj-ea"/>
              </a:rPr>
              <a:t>뒷받침</a:t>
            </a:r>
            <a:endParaRPr lang="nl-NL" altLang="ko-KR" sz="1400" b="1" kern="0" dirty="0">
              <a:latin typeface="+mj-ea"/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324D8D92-5F1F-428C-B45D-BEA114EE679B}"/>
              </a:ext>
            </a:extLst>
          </p:cNvPr>
          <p:cNvSpPr txBox="1">
            <a:spLocks/>
          </p:cNvSpPr>
          <p:nvPr/>
        </p:nvSpPr>
        <p:spPr>
          <a:xfrm>
            <a:off x="6876257" y="55367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4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사업관리</a:t>
            </a:r>
          </a:p>
        </p:txBody>
      </p:sp>
    </p:spTree>
    <p:extLst>
      <p:ext uri="{BB962C8B-B14F-4D97-AF65-F5344CB8AC3E}">
        <p14:creationId xmlns:p14="http://schemas.microsoft.com/office/powerpoint/2010/main" val="2463952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4.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사업 보고 체계</a:t>
            </a:r>
          </a:p>
        </p:txBody>
      </p:sp>
      <p:sp>
        <p:nvSpPr>
          <p:cNvPr id="147" name="object 5"/>
          <p:cNvSpPr txBox="1"/>
          <p:nvPr/>
        </p:nvSpPr>
        <p:spPr>
          <a:xfrm>
            <a:off x="393383" y="701329"/>
            <a:ext cx="8468002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정기 보고를 통해 사업 진척과 품질 현황을 공유하며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이슈 발생 시 </a:t>
            </a:r>
            <a:r>
              <a:rPr lang="ko-KR" altLang="en-US" sz="1500" b="1" spc="160" dirty="0" err="1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비정기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 보고를 통해 이슈에 적극 대응</a:t>
            </a:r>
          </a:p>
        </p:txBody>
      </p:sp>
      <p:graphicFrame>
        <p:nvGraphicFramePr>
          <p:cNvPr id="52" name="Group 61"/>
          <p:cNvGraphicFramePr>
            <a:graphicFrameLocks/>
          </p:cNvGraphicFramePr>
          <p:nvPr/>
        </p:nvGraphicFramePr>
        <p:xfrm>
          <a:off x="374420" y="1557336"/>
          <a:ext cx="8530332" cy="4576763"/>
        </p:xfrm>
        <a:graphic>
          <a:graphicData uri="http://schemas.openxmlformats.org/drawingml/2006/table">
            <a:tbl>
              <a:tblPr firstRow="1" firstCol="1">
                <a:tableStyleId>{EB344D84-9AFB-497E-A393-DC336BA19D2E}</a:tableStyleId>
              </a:tblPr>
              <a:tblGrid>
                <a:gridCol w="768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03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7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3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2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63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01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보고 종류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보고 대상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내용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시기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9995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ko-KR" altLang="en-US" sz="1050" b="1" dirty="0">
                          <a:ea typeface="맑은 고딕" panose="020B0503020000020004" pitchFamily="50" charset="-127"/>
                        </a:rPr>
                        <a:t>착수 보고</a:t>
                      </a: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발주처</a:t>
                      </a:r>
                      <a:endParaRPr lang="en-US" altLang="ko-KR" sz="1050" dirty="0"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컨설팅 추진계획</a:t>
                      </a:r>
                      <a:r>
                        <a:rPr lang="en-US" altLang="ko-KR" sz="1050" dirty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>
                          <a:ea typeface="맑은 고딕" panose="020B0503020000020004" pitchFamily="50" charset="-127"/>
                        </a:rPr>
                        <a:t>사업 수행 계획서</a:t>
                      </a:r>
                      <a:r>
                        <a:rPr lang="ko-KR" altLang="en-US" sz="1050" baseline="0">
                          <a:ea typeface="맑은 고딕" panose="020B0503020000020004" pitchFamily="50" charset="-127"/>
                        </a:rPr>
                        <a:t> 포함</a:t>
                      </a:r>
                      <a:r>
                        <a:rPr lang="en-US" altLang="ko-KR" sz="1050" baseline="0" dirty="0"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50" dirty="0"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계약 후</a:t>
                      </a:r>
                      <a:endParaRPr lang="en-US" altLang="ko-KR" sz="1050" dirty="0"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050" dirty="0"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50">
                          <a:ea typeface="맑은 고딕" panose="020B0503020000020004" pitchFamily="50" charset="-127"/>
                        </a:rPr>
                        <a:t>주 </a:t>
                      </a: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이내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3892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endParaRPr lang="ko-KR" altLang="en-US" sz="1050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b="1" dirty="0">
                          <a:ea typeface="맑은 고딕" panose="020B0503020000020004" pitchFamily="50" charset="-127"/>
                        </a:rPr>
                        <a:t>정기 보고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ea typeface="+mn-ea"/>
                        </a:rPr>
                        <a:t>발주처</a:t>
                      </a:r>
                      <a:endParaRPr lang="en-US" altLang="ko-KR" sz="1050" dirty="0">
                        <a:ea typeface="+mn-ea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월간 진척</a:t>
                      </a:r>
                      <a:r>
                        <a:rPr lang="en-US" altLang="ko-KR" sz="1050" dirty="0"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계획</a:t>
                      </a:r>
                      <a:r>
                        <a:rPr lang="en-US" altLang="ko-KR" sz="1050" dirty="0"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실적</a:t>
                      </a:r>
                      <a:r>
                        <a:rPr lang="en-US" altLang="ko-KR" sz="1050" dirty="0">
                          <a:ea typeface="맑은 고딕" panose="020B0503020000020004" pitchFamily="50" charset="-127"/>
                        </a:rPr>
                        <a:t>) </a:t>
                      </a: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월간 투입 인력 현황</a:t>
                      </a:r>
                      <a:endParaRPr lang="en-US" altLang="ko-KR" sz="1050" dirty="0">
                        <a:ea typeface="맑은 고딕" panose="020B0503020000020004" pitchFamily="50" charset="-127"/>
                      </a:endParaRP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월간 종합 의견과 차월 계획</a:t>
                      </a: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월간 주요 이슈와 처리결과 종합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매월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66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ko-KR" altLang="en-US" sz="1050" b="1" dirty="0">
                          <a:ea typeface="맑은 고딕" panose="020B0503020000020004" pitchFamily="50" charset="-127"/>
                        </a:rPr>
                        <a:t>최종 보고</a:t>
                      </a:r>
                      <a:endParaRPr lang="en-US" altLang="ko-KR" sz="1050" b="1" dirty="0"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en-US" altLang="ko-KR" sz="1050" b="1" dirty="0">
                          <a:ea typeface="맑은 고딕" panose="020B0503020000020004" pitchFamily="50" charset="-127"/>
                        </a:rPr>
                        <a:t>(SW</a:t>
                      </a:r>
                      <a:r>
                        <a:rPr lang="ko-KR" altLang="en-US" sz="1050" b="1" dirty="0">
                          <a:ea typeface="맑은 고딕" panose="020B0503020000020004" pitchFamily="50" charset="-127"/>
                        </a:rPr>
                        <a:t>품질 종합결과 </a:t>
                      </a:r>
                      <a:endParaRPr lang="en-US" altLang="ko-KR" sz="1050" b="1" dirty="0"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ko-KR" altLang="en-US" sz="1050" b="1" dirty="0">
                          <a:ea typeface="맑은 고딕" panose="020B0503020000020004" pitchFamily="50" charset="-127"/>
                        </a:rPr>
                        <a:t>보고 포함</a:t>
                      </a:r>
                      <a:r>
                        <a:rPr lang="en-US" altLang="ko-KR" sz="1050" b="1" dirty="0"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ea typeface="+mn-ea"/>
                        </a:rPr>
                        <a:t>발주처</a:t>
                      </a:r>
                      <a:endParaRPr lang="en-US" altLang="ko-KR" sz="1050" dirty="0">
                        <a:ea typeface="+mn-ea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품질검증 결과</a:t>
                      </a:r>
                      <a:endParaRPr lang="en-US" altLang="ko-KR" sz="1050" dirty="0">
                        <a:ea typeface="맑은 고딕" panose="020B0503020000020004" pitchFamily="50" charset="-127"/>
                      </a:endParaRP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품질관리 결과 및 평가 </a:t>
                      </a:r>
                      <a:endParaRPr lang="en-US" altLang="ko-KR" sz="1050" dirty="0">
                        <a:ea typeface="맑은 고딕" panose="020B0503020000020004" pitchFamily="50" charset="-127"/>
                      </a:endParaRP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품질 개선 제안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Pct val="90000"/>
                        <a:buFont typeface="Wingdings" pitchFamily="2" charset="2"/>
                        <a:buNone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사업 종료 후    </a:t>
                      </a:r>
                      <a:r>
                        <a:rPr lang="en-US" altLang="ko-KR" sz="1050" dirty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주 이내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63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품질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20000"/>
                        </a:spcAft>
                        <a:buClrTx/>
                        <a:buSzTx/>
                        <a:buFont typeface="Wingdings 2" pitchFamily="18" charset="2"/>
                        <a:buNone/>
                        <a:tabLst/>
                      </a:pP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검증 결과</a:t>
                      </a:r>
                      <a:endParaRPr lang="ko-KR" altLang="en-US" sz="105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5600" marR="756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b="1" dirty="0">
                          <a:ea typeface="맑은 고딕" panose="020B0503020000020004" pitchFamily="50" charset="-127"/>
                        </a:rPr>
                        <a:t>과제별 품질검증</a:t>
                      </a:r>
                      <a:endParaRPr lang="en-US" altLang="ko-KR" sz="1050" b="1" dirty="0"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b="1" dirty="0">
                          <a:ea typeface="맑은 고딕" panose="020B0503020000020004" pitchFamily="50" charset="-127"/>
                        </a:rPr>
                        <a:t>결과 보고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baseline="0" dirty="0">
                          <a:ea typeface="맑은 고딕" panose="020B0503020000020004" pitchFamily="50" charset="-127"/>
                        </a:rPr>
                        <a:t>과제 수행기업</a:t>
                      </a:r>
                      <a:endParaRPr lang="en-US" altLang="ko-KR" sz="1050" baseline="0" dirty="0">
                        <a:ea typeface="맑은 고딕" panose="020B0503020000020004" pitchFamily="50" charset="-127"/>
                      </a:endParaRP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+mn-ea"/>
                        </a:rPr>
                        <a:t>발주처</a:t>
                      </a:r>
                      <a:endParaRPr lang="en-US" altLang="ko-KR" sz="1050" dirty="0">
                        <a:ea typeface="+mn-ea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품질검증 계획</a:t>
                      </a:r>
                      <a:endParaRPr lang="en-US" altLang="ko-KR" sz="1050" dirty="0">
                        <a:ea typeface="맑은 고딕" panose="020B0503020000020004" pitchFamily="50" charset="-127"/>
                      </a:endParaRP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 err="1">
                          <a:ea typeface="맑은 고딕" panose="020B0503020000020004" pitchFamily="50" charset="-127"/>
                        </a:rPr>
                        <a:t>품질검증</a:t>
                      </a: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 결과</a:t>
                      </a:r>
                      <a:endParaRPr lang="en-US" altLang="ko-KR" sz="1050" dirty="0">
                        <a:ea typeface="맑은 고딕" panose="020B0503020000020004" pitchFamily="50" charset="-127"/>
                      </a:endParaRP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품질 개선 제안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과제별 품질 </a:t>
                      </a:r>
                      <a:endParaRPr lang="en-US" altLang="ko-KR" sz="1050" dirty="0"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검증 후 </a:t>
                      </a:r>
                      <a:r>
                        <a:rPr lang="en-US" altLang="ko-KR" sz="1050" dirty="0"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주 이내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72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8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비정기</a:t>
                      </a:r>
                      <a:endParaRPr lang="en-US" altLang="ko-KR" sz="1050" dirty="0">
                        <a:solidFill>
                          <a:schemeClr val="tx1"/>
                        </a:solidFill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ea typeface="맑은 고딕" panose="020B0503020000020004" pitchFamily="50" charset="-127"/>
                        </a:rPr>
                        <a:t>보고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b="1" dirty="0">
                          <a:ea typeface="맑은 고딕" panose="020B0503020000020004" pitchFamily="50" charset="-127"/>
                        </a:rPr>
                        <a:t>이슈</a:t>
                      </a:r>
                      <a:r>
                        <a:rPr lang="en-US" altLang="ko-KR" sz="1050" b="1" dirty="0"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50" b="1" dirty="0">
                          <a:ea typeface="맑은 고딕" panose="020B0503020000020004" pitchFamily="50" charset="-127"/>
                        </a:rPr>
                        <a:t>리스크 보고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ea typeface="+mn-ea"/>
                        </a:rPr>
                        <a:t>발주처</a:t>
                      </a:r>
                      <a:endParaRPr lang="en-US" altLang="ko-KR" sz="1050" dirty="0">
                        <a:ea typeface="+mn-ea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주요 현안</a:t>
                      </a:r>
                      <a:r>
                        <a:rPr lang="en-US" altLang="ko-KR" sz="1050" dirty="0"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리스크</a:t>
                      </a:r>
                    </a:p>
                    <a:p>
                      <a:pPr marL="108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의사결정 요청사항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50" dirty="0">
                          <a:ea typeface="맑은 고딕" panose="020B0503020000020004" pitchFamily="50" charset="-127"/>
                        </a:rPr>
                        <a:t>이슈 발생 시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72000" marR="0" lvl="0" indent="-108000" algn="l" defTabSz="914400" rtl="0" eaLnBrk="1" fontAlgn="base" latinLnBrk="1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Arial" pitchFamily="34" charset="0"/>
                        <a:buChar char="•"/>
                        <a:tabLst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600" marR="75600" marT="28800" marB="288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4A1A77A8-2609-40AB-9D0C-C60EFC168DC2}"/>
              </a:ext>
            </a:extLst>
          </p:cNvPr>
          <p:cNvSpPr txBox="1">
            <a:spLocks/>
          </p:cNvSpPr>
          <p:nvPr/>
        </p:nvSpPr>
        <p:spPr>
          <a:xfrm>
            <a:off x="6876257" y="55367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4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사업관리</a:t>
            </a:r>
          </a:p>
        </p:txBody>
      </p:sp>
    </p:spTree>
    <p:extLst>
      <p:ext uri="{BB962C8B-B14F-4D97-AF65-F5344CB8AC3E}">
        <p14:creationId xmlns:p14="http://schemas.microsoft.com/office/powerpoint/2010/main" val="4250930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5.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수행 산출물</a:t>
            </a:r>
          </a:p>
        </p:txBody>
      </p:sp>
      <p:sp>
        <p:nvSpPr>
          <p:cNvPr id="147" name="object 5"/>
          <p:cNvSpPr txBox="1"/>
          <p:nvPr/>
        </p:nvSpPr>
        <p:spPr>
          <a:xfrm>
            <a:off x="292098" y="748198"/>
            <a:ext cx="8468002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 과제별 품질관리계획서 및 품질검증 결과보고서를 제출</a:t>
            </a:r>
            <a:endParaRPr lang="en-US" altLang="ko-KR" sz="1500" b="1" spc="160" dirty="0">
              <a:solidFill>
                <a:srgbClr val="40404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6238458"/>
            <a:ext cx="33843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6803" indent="-96803"/>
            <a:r>
              <a:rPr lang="en-US" altLang="ko-KR" sz="800" dirty="0">
                <a:latin typeface="맑은고딕"/>
                <a:ea typeface="맑은 고딕" panose="020B0503020000020004" pitchFamily="50" charset="-127"/>
              </a:rPr>
              <a:t>* </a:t>
            </a:r>
            <a:r>
              <a:rPr lang="ko-KR" altLang="en-US" sz="800" dirty="0">
                <a:latin typeface="맑은고딕"/>
                <a:ea typeface="맑은 고딕" panose="020B0503020000020004" pitchFamily="50" charset="-127"/>
              </a:rPr>
              <a:t>산출물 이름과 일정은 협의에  따라 달라질 수 있음</a:t>
            </a:r>
            <a:endParaRPr lang="en-US" altLang="ko-KR" sz="800" dirty="0">
              <a:latin typeface="맑은고딕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92098" y="1557338"/>
          <a:ext cx="8709026" cy="4474398"/>
        </p:xfrm>
        <a:graphic>
          <a:graphicData uri="http://schemas.openxmlformats.org/drawingml/2006/table">
            <a:tbl>
              <a:tblPr firstRow="1" firstCol="1">
                <a:tableStyleId>{EB344D84-9AFB-497E-A393-DC336BA19D2E}</a:tableStyleId>
              </a:tblPr>
              <a:tblGrid>
                <a:gridCol w="1177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2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9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2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27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5185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7202" marR="87202" marT="43601" marB="43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명</a:t>
                      </a:r>
                    </a:p>
                  </a:txBody>
                  <a:tcPr marL="87202" marR="87202" marT="43601" marB="436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 시기</a:t>
                      </a:r>
                    </a:p>
                  </a:txBody>
                  <a:tcPr marL="87202" marR="87202" marT="43601" marB="436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 형태</a:t>
                      </a:r>
                      <a:endParaRPr lang="ko-KR" altLang="en-US" sz="1050" baseline="30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43601" marB="436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특기 사항</a:t>
                      </a:r>
                    </a:p>
                  </a:txBody>
                  <a:tcPr marL="87202" marR="87202" marT="43601" marB="4360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524">
                <a:tc rowSpan="4"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컨설팅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43601" marB="43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역량진단 결과서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착수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 별 문서 제출</a:t>
                      </a: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품질관리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계획서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 별 문서 제출</a:t>
                      </a: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34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산출물 표준 템플릿 및 작성가이드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수행기업에게 문서형태로 제공 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정의서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요구사항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추적표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설계서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설계서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 케이스</a:t>
                      </a: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5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도구 활용</a:t>
                      </a: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 진행 중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품질검증 결과보고서에 포함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9524"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품질검증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43601" marB="43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품질검증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시나리오 및 테스트 케이스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 진행 중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 별 문서 제출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9524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품질검증 결과서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 완료 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기업 별 문서 제출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9524">
                <a:tc vMerge="1">
                  <a:txBody>
                    <a:bodyPr/>
                    <a:lstStyle/>
                    <a:p>
                      <a:pPr algn="ctr" latinLnBrk="0"/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87202" marR="87202" marT="43601" marB="436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ko-KR" altLang="en-US" sz="1000" b="1" kern="1200" baseline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품질관리 지원 결과 보고서</a:t>
                      </a:r>
                      <a:endParaRPr lang="en-US" altLang="ko-KR" sz="1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 완료 시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87202" marR="87202" marT="34332" marB="3433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D56650E2-37EB-4BC9-A401-ACDB46C490E5}"/>
              </a:ext>
            </a:extLst>
          </p:cNvPr>
          <p:cNvSpPr txBox="1">
            <a:spLocks/>
          </p:cNvSpPr>
          <p:nvPr/>
        </p:nvSpPr>
        <p:spPr>
          <a:xfrm>
            <a:off x="6876257" y="55367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4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사업관리</a:t>
            </a:r>
          </a:p>
        </p:txBody>
      </p:sp>
    </p:spTree>
    <p:extLst>
      <p:ext uri="{BB962C8B-B14F-4D97-AF65-F5344CB8AC3E}">
        <p14:creationId xmlns:p14="http://schemas.microsoft.com/office/powerpoint/2010/main" val="845077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내용 개체 틀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29" t="-90" r="608" b="-650"/>
          <a:stretch/>
        </p:blipFill>
        <p:spPr>
          <a:xfrm>
            <a:off x="5181600" y="0"/>
            <a:ext cx="3973318" cy="68978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CF3B7B-562B-437B-9778-3AEBA4001D74}"/>
              </a:ext>
            </a:extLst>
          </p:cNvPr>
          <p:cNvSpPr txBox="1"/>
          <p:nvPr/>
        </p:nvSpPr>
        <p:spPr>
          <a:xfrm>
            <a:off x="385763" y="2321004"/>
            <a:ext cx="7635517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ko-KR" altLang="en-US" sz="6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감사합니다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EA84FF7-080D-4B0D-ACDB-33475F732DC5}"/>
              </a:ext>
            </a:extLst>
          </p:cNvPr>
          <p:cNvGrpSpPr/>
          <p:nvPr/>
        </p:nvGrpSpPr>
        <p:grpSpPr>
          <a:xfrm>
            <a:off x="1950625" y="-27852"/>
            <a:ext cx="7193374" cy="6885852"/>
            <a:chOff x="3676650" y="2"/>
            <a:chExt cx="5467355" cy="6886329"/>
          </a:xfrm>
        </p:grpSpPr>
        <p:sp>
          <p:nvSpPr>
            <p:cNvPr id="12" name="직각 삼각형 11">
              <a:extLst>
                <a:ext uri="{FF2B5EF4-FFF2-40B4-BE49-F238E27FC236}">
                  <a16:creationId xmlns:a16="http://schemas.microsoft.com/office/drawing/2014/main" id="{9859682E-39A2-4CCF-B1CF-89BAB5D6256E}"/>
                </a:ext>
              </a:extLst>
            </p:cNvPr>
            <p:cNvSpPr/>
            <p:nvPr/>
          </p:nvSpPr>
          <p:spPr>
            <a:xfrm rot="10800000" flipV="1">
              <a:off x="6133384" y="2"/>
              <a:ext cx="3010621" cy="6886329"/>
            </a:xfrm>
            <a:prstGeom prst="rtTriangle">
              <a:avLst/>
            </a:prstGeom>
            <a:solidFill>
              <a:srgbClr val="0055FF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3BBB3E3D-4DC5-4A09-B08F-D82FC280FAD9}"/>
                </a:ext>
              </a:extLst>
            </p:cNvPr>
            <p:cNvSpPr/>
            <p:nvPr/>
          </p:nvSpPr>
          <p:spPr>
            <a:xfrm rot="10800000" flipV="1">
              <a:off x="3676650" y="438151"/>
              <a:ext cx="5467350" cy="6419850"/>
            </a:xfrm>
            <a:prstGeom prst="rtTriangle">
              <a:avLst/>
            </a:prstGeom>
            <a:noFill/>
            <a:ln w="28575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</p:grp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5BAC3DB6-0A36-4DCE-BAE0-881D6AF3B556}"/>
              </a:ext>
            </a:extLst>
          </p:cNvPr>
          <p:cNvSpPr/>
          <p:nvPr/>
        </p:nvSpPr>
        <p:spPr>
          <a:xfrm rot="10800000" flipV="1">
            <a:off x="5182939" y="3995417"/>
            <a:ext cx="3961060" cy="2862584"/>
          </a:xfrm>
          <a:prstGeom prst="rtTriangle">
            <a:avLst/>
          </a:prstGeom>
          <a:solidFill>
            <a:srgbClr val="4E20A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797" y="3438754"/>
            <a:ext cx="406233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서울시 강남구 영동대로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602, 6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층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D44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호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삼성동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미켈란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107)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각 삼각형 30">
            <a:extLst>
              <a:ext uri="{FF2B5EF4-FFF2-40B4-BE49-F238E27FC236}">
                <a16:creationId xmlns:a16="http://schemas.microsoft.com/office/drawing/2014/main" id="{5BAC3DB6-0A36-4DCE-BAE0-881D6AF3B556}"/>
              </a:ext>
            </a:extLst>
          </p:cNvPr>
          <p:cNvSpPr/>
          <p:nvPr/>
        </p:nvSpPr>
        <p:spPr>
          <a:xfrm rot="10800000" flipH="1">
            <a:off x="5175725" y="-5"/>
            <a:ext cx="1535736" cy="6881679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48713F32-4117-4FF4-98F0-B10B21349AFC}"/>
              </a:ext>
            </a:extLst>
          </p:cNvPr>
          <p:cNvSpPr/>
          <p:nvPr/>
        </p:nvSpPr>
        <p:spPr>
          <a:xfrm rot="5400000" flipV="1">
            <a:off x="3961173" y="1675177"/>
            <a:ext cx="6885852" cy="3479790"/>
          </a:xfrm>
          <a:prstGeom prst="rtTriangle">
            <a:avLst/>
          </a:pr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358775" y="6554767"/>
            <a:ext cx="6797615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969" indent="-130969" latinLnBrk="0">
              <a:lnSpc>
                <a:spcPct val="100000"/>
              </a:lnSpc>
              <a:defRPr/>
            </a:pPr>
            <a:r>
              <a:rPr lang="en-US" altLang="ko-KR" sz="8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</a:t>
            </a:r>
            <a:r>
              <a:rPr lang="en-US" altLang="ko-KR" sz="800" ker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2020 </a:t>
            </a:r>
            <a:r>
              <a:rPr lang="en-US" altLang="ko-KR" sz="8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by </a:t>
            </a:r>
            <a:r>
              <a:rPr lang="ko-KR" altLang="en-US" sz="800" ker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㈜위컨설팅 </a:t>
            </a:r>
            <a:r>
              <a:rPr lang="en-US" altLang="ko-KR" sz="8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ALL RIGHTS RESERVED.</a:t>
            </a:r>
          </a:p>
        </p:txBody>
      </p:sp>
      <p:pic>
        <p:nvPicPr>
          <p:cNvPr id="33" name="그림 1" descr="image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88" y="5965248"/>
            <a:ext cx="1772566" cy="53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30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2F2E9A-B29B-47EE-BC9E-2D781FE82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3"/>
            <a:ext cx="3642022" cy="68740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678C0-719F-4F14-AA2F-8000A04F4D6D}"/>
              </a:ext>
            </a:extLst>
          </p:cNvPr>
          <p:cNvSpPr/>
          <p:nvPr/>
        </p:nvSpPr>
        <p:spPr>
          <a:xfrm>
            <a:off x="922415" y="-13242"/>
            <a:ext cx="2719607" cy="6884484"/>
          </a:xfrm>
          <a:prstGeom prst="rect">
            <a:avLst/>
          </a:prstGeom>
          <a:solidFill>
            <a:srgbClr val="0055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C0A7541-785D-4100-A60A-4609AE9CA07D}"/>
              </a:ext>
            </a:extLst>
          </p:cNvPr>
          <p:cNvSpPr/>
          <p:nvPr/>
        </p:nvSpPr>
        <p:spPr>
          <a:xfrm rot="10800000" flipV="1">
            <a:off x="-1" y="3675318"/>
            <a:ext cx="3724275" cy="3182682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2023" y="2013007"/>
            <a:ext cx="535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1. </a:t>
            </a:r>
            <a:r>
              <a:rPr lang="ko-KR" altLang="en-US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컨설팅 기업 소개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0" y="3100531"/>
            <a:ext cx="4210642" cy="226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일반 현황</a:t>
            </a:r>
          </a:p>
          <a:p>
            <a:pPr>
              <a:lnSpc>
                <a:spcPct val="2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조직 및 인원</a:t>
            </a:r>
          </a:p>
          <a:p>
            <a:pPr>
              <a:lnSpc>
                <a:spcPct val="2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주요 사업 내용 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12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010" y="0"/>
            <a:ext cx="9147009" cy="657225"/>
            <a:chOff x="-3010" y="0"/>
            <a:chExt cx="9147009" cy="6572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295AE1-DD93-46BB-AA71-D29A4790BB95}"/>
                </a:ext>
              </a:extLst>
            </p:cNvPr>
            <p:cNvSpPr/>
            <p:nvPr/>
          </p:nvSpPr>
          <p:spPr>
            <a:xfrm>
              <a:off x="-3010" y="0"/>
              <a:ext cx="9147009" cy="657225"/>
            </a:xfrm>
            <a:prstGeom prst="rect">
              <a:avLst/>
            </a:prstGeom>
            <a:solidFill>
              <a:srgbClr val="0055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" y="613"/>
              <a:ext cx="8595360" cy="650531"/>
            </a:xfrm>
            <a:prstGeom prst="rect">
              <a:avLst/>
            </a:prstGeom>
            <a:solidFill>
              <a:srgbClr val="3444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295AE1-DD93-46BB-AA71-D29A4790BB95}"/>
                </a:ext>
              </a:extLst>
            </p:cNvPr>
            <p:cNvSpPr/>
            <p:nvPr/>
          </p:nvSpPr>
          <p:spPr>
            <a:xfrm>
              <a:off x="-3009" y="1"/>
              <a:ext cx="8598370" cy="651144"/>
            </a:xfrm>
            <a:prstGeom prst="rect">
              <a:avLst/>
            </a:prstGeom>
            <a:solidFill>
              <a:srgbClr val="0055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83858" y="65890"/>
            <a:ext cx="8767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일반 현황</a:t>
            </a:r>
          </a:p>
        </p:txBody>
      </p:sp>
      <p:sp>
        <p:nvSpPr>
          <p:cNvPr id="38" name="object 5"/>
          <p:cNvSpPr txBox="1"/>
          <p:nvPr/>
        </p:nvSpPr>
        <p:spPr>
          <a:xfrm>
            <a:off x="268434" y="764367"/>
            <a:ext cx="8624887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n-ea"/>
                <a:cs typeface="Arial" panose="020B0604020202020204" pitchFamily="34" charset="0"/>
              </a:rPr>
              <a:t>본 과제의 성공적인 수행을 위해 전문성과 책임감을 가진 품질컨설팅 전문 업체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5744022" y="6599464"/>
            <a:ext cx="2057400" cy="258536"/>
          </a:xfrm>
        </p:spPr>
        <p:txBody>
          <a:bodyPr/>
          <a:lstStyle/>
          <a:p>
            <a:fld id="{9C1A7147-567B-4366-AB4E-14A23B0E3A3D}" type="slidenum">
              <a:rPr lang="ko-KR" altLang="en-US" smtClean="0"/>
              <a:t>4</a:t>
            </a:fld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7DBB5BB-12FD-4C9B-9625-644C7B8E6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706439"/>
              </p:ext>
            </p:extLst>
          </p:nvPr>
        </p:nvGraphicFramePr>
        <p:xfrm>
          <a:off x="345231" y="1642025"/>
          <a:ext cx="8250130" cy="4621972"/>
        </p:xfrm>
        <a:graphic>
          <a:graphicData uri="http://schemas.openxmlformats.org/drawingml/2006/table">
            <a:tbl>
              <a:tblPr/>
              <a:tblGrid>
                <a:gridCol w="1380563">
                  <a:extLst>
                    <a:ext uri="{9D8B030D-6E8A-4147-A177-3AD203B41FA5}">
                      <a16:colId xmlns:a16="http://schemas.microsoft.com/office/drawing/2014/main" val="2895070025"/>
                    </a:ext>
                  </a:extLst>
                </a:gridCol>
                <a:gridCol w="3013434">
                  <a:extLst>
                    <a:ext uri="{9D8B030D-6E8A-4147-A177-3AD203B41FA5}">
                      <a16:colId xmlns:a16="http://schemas.microsoft.com/office/drawing/2014/main" val="2513328232"/>
                    </a:ext>
                  </a:extLst>
                </a:gridCol>
                <a:gridCol w="1632011">
                  <a:extLst>
                    <a:ext uri="{9D8B030D-6E8A-4147-A177-3AD203B41FA5}">
                      <a16:colId xmlns:a16="http://schemas.microsoft.com/office/drawing/2014/main" val="4004962005"/>
                    </a:ext>
                  </a:extLst>
                </a:gridCol>
                <a:gridCol w="2224122">
                  <a:extLst>
                    <a:ext uri="{9D8B030D-6E8A-4147-A177-3AD203B41FA5}">
                      <a16:colId xmlns:a16="http://schemas.microsoft.com/office/drawing/2014/main" val="3686179475"/>
                    </a:ext>
                  </a:extLst>
                </a:gridCol>
              </a:tblGrid>
              <a:tr h="2738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회 사 명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주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)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위컨설팅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대 표 자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김경록</a:t>
                      </a:r>
                      <a:r>
                        <a:rPr lang="en-US" altLang="ko-KR" sz="7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7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박정호</a:t>
                      </a: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398522"/>
                  </a:ext>
                </a:extLst>
              </a:tr>
              <a:tr h="2738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사업분야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SW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품질관리 컨설팅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소프트웨어 개발 및 공급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0793562"/>
                  </a:ext>
                </a:extLst>
              </a:tr>
              <a:tr h="2738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주 소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서울특별시 강남구 영동대로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602, 6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층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D44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호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(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삼성동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미켈란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107)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932755"/>
                  </a:ext>
                </a:extLst>
              </a:tr>
              <a:tr h="2738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전화번호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010-3502-0649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8591"/>
                  </a:ext>
                </a:extLst>
              </a:tr>
              <a:tr h="2738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설립년도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2020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02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월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196103"/>
                  </a:ext>
                </a:extLst>
              </a:tr>
              <a:tr h="31956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해당부문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>
                          <a:solidFill>
                            <a:srgbClr val="000000"/>
                          </a:solidFill>
                          <a:effectLst/>
                          <a:ea typeface="HY중고딕" panose="02030600000101010101" pitchFamily="18" charset="-127"/>
                        </a:rPr>
                        <a:t>종사기간</a:t>
                      </a: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2020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02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월 ～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2020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년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</a:rPr>
                        <a:t>09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월 </a:t>
                      </a:r>
                      <a:endParaRPr lang="en-US" altLang="ko-KR" sz="800" kern="0" spc="0" dirty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047233"/>
                  </a:ext>
                </a:extLst>
              </a:tr>
              <a:tr h="2738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u="sng" kern="0" spc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ea typeface="HY중고딕" panose="02030600000101010101" pitchFamily="18" charset="-127"/>
                        </a:rPr>
                        <a:t>주요연혁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1999098"/>
                  </a:ext>
                </a:extLst>
              </a:tr>
              <a:tr h="2656390">
                <a:tc gridSpan="4">
                  <a:txBody>
                    <a:bodyPr/>
                    <a:lstStyle/>
                    <a:p>
                      <a:pPr marL="8890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2018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</a:p>
                    <a:p>
                      <a:pPr marL="889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충청권 품질역량센터위원 위촉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○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2019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재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포항테크노파크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Hustar 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프로그램 품질관리 교육 수행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○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위컨설팅 설립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○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글로벌 자동화 도구 기업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Katalon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사와의 파트너社 선정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제주테크노파크 디지털콘텐츠 개발 사업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품질관리 컨설팅 과제 수주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(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재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대구디지털산업진흥원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융합 리딩기업 지원프로그램 품질관리 컨설팅 과제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수주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○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2020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: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경북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서비스개발 사업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테스팅 컨설팅 위탁과제 수주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889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- 2020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년 지역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800" kern="0" spc="-5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서비스사업화지원사업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kern="0" spc="-5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800" kern="0" spc="-5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품질관리 과제 수주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0231" marR="10231" marT="10231" marB="1023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341231"/>
                  </a:ext>
                </a:extLst>
              </a:tr>
            </a:tbl>
          </a:graphicData>
        </a:graphic>
      </p:graphicFrame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54904AF4-976D-4FAB-885A-EA2A23343970}"/>
              </a:ext>
            </a:extLst>
          </p:cNvPr>
          <p:cNvSpPr txBox="1">
            <a:spLocks/>
          </p:cNvSpPr>
          <p:nvPr/>
        </p:nvSpPr>
        <p:spPr>
          <a:xfrm>
            <a:off x="6876257" y="55367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1. </a:t>
            </a:r>
            <a:r>
              <a:rPr lang="ko-KR" altLang="en-US" dirty="0">
                <a:solidFill>
                  <a:sysClr val="window" lastClr="FFFFFF"/>
                </a:solidFill>
              </a:rPr>
              <a:t>기업 소개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58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010" y="0"/>
            <a:ext cx="9147009" cy="657225"/>
            <a:chOff x="-3010" y="0"/>
            <a:chExt cx="9147009" cy="6572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295AE1-DD93-46BB-AA71-D29A4790BB95}"/>
                </a:ext>
              </a:extLst>
            </p:cNvPr>
            <p:cNvSpPr/>
            <p:nvPr/>
          </p:nvSpPr>
          <p:spPr>
            <a:xfrm>
              <a:off x="-3010" y="0"/>
              <a:ext cx="9147009" cy="657225"/>
            </a:xfrm>
            <a:prstGeom prst="rect">
              <a:avLst/>
            </a:prstGeom>
            <a:solidFill>
              <a:srgbClr val="0055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" y="613"/>
              <a:ext cx="8595360" cy="650531"/>
            </a:xfrm>
            <a:prstGeom prst="rect">
              <a:avLst/>
            </a:prstGeom>
            <a:solidFill>
              <a:srgbClr val="3444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295AE1-DD93-46BB-AA71-D29A4790BB95}"/>
                </a:ext>
              </a:extLst>
            </p:cNvPr>
            <p:cNvSpPr/>
            <p:nvPr/>
          </p:nvSpPr>
          <p:spPr>
            <a:xfrm>
              <a:off x="-3009" y="1"/>
              <a:ext cx="8598370" cy="651144"/>
            </a:xfrm>
            <a:prstGeom prst="rect">
              <a:avLst/>
            </a:prstGeom>
            <a:solidFill>
              <a:srgbClr val="0055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3383" y="65890"/>
            <a:ext cx="8767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조직 및 인원</a:t>
            </a:r>
          </a:p>
        </p:txBody>
      </p:sp>
      <p:sp>
        <p:nvSpPr>
          <p:cNvPr id="60" name="object 5"/>
          <p:cNvSpPr txBox="1"/>
          <p:nvPr/>
        </p:nvSpPr>
        <p:spPr>
          <a:xfrm>
            <a:off x="385763" y="743893"/>
            <a:ext cx="8650734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atinLnBrk="0"/>
            <a:r>
              <a:rPr lang="ko-KR" altLang="en-US" sz="1500" b="1" spc="160" dirty="0">
                <a:solidFill>
                  <a:srgbClr val="404040"/>
                </a:solidFill>
                <a:latin typeface="+mn-ea"/>
                <a:cs typeface="Arial" panose="020B0604020202020204" pitchFamily="34" charset="0"/>
              </a:rPr>
              <a:t>국내 </a:t>
            </a:r>
            <a:r>
              <a:rPr lang="en-US" altLang="ko-KR" sz="1500" b="1" spc="160" dirty="0">
                <a:solidFill>
                  <a:srgbClr val="404040"/>
                </a:solidFill>
                <a:latin typeface="+mn-ea"/>
                <a:cs typeface="Arial" panose="020B0604020202020204" pitchFamily="34" charset="0"/>
              </a:rPr>
              <a:t>SW</a:t>
            </a:r>
            <a:r>
              <a:rPr lang="ko-KR" altLang="en-US" sz="1500" b="1" spc="160" dirty="0">
                <a:solidFill>
                  <a:srgbClr val="404040"/>
                </a:solidFill>
                <a:latin typeface="+mn-ea"/>
                <a:cs typeface="Arial" panose="020B0604020202020204" pitchFamily="34" charset="0"/>
              </a:rPr>
              <a:t>품질관리 분야를 리드하는 </a:t>
            </a:r>
            <a:r>
              <a:rPr lang="en-US" altLang="ko-KR" sz="1500" b="1" spc="160" dirty="0">
                <a:solidFill>
                  <a:srgbClr val="404040"/>
                </a:solidFill>
                <a:latin typeface="+mn-ea"/>
                <a:cs typeface="Arial" panose="020B0604020202020204" pitchFamily="34" charset="0"/>
              </a:rPr>
              <a:t>SW</a:t>
            </a:r>
            <a:r>
              <a:rPr lang="ko-KR" altLang="en-US" sz="1500" b="1" spc="160" dirty="0">
                <a:solidFill>
                  <a:srgbClr val="404040"/>
                </a:solidFill>
                <a:latin typeface="+mn-ea"/>
                <a:cs typeface="Arial" panose="020B0604020202020204" pitchFamily="34" charset="0"/>
              </a:rPr>
              <a:t>품질관리 컨설팅 전문 기업 </a:t>
            </a:r>
            <a:r>
              <a:rPr lang="en-US" altLang="ko-KR" sz="1500" b="1" spc="160" dirty="0">
                <a:solidFill>
                  <a:srgbClr val="404040"/>
                </a:solidFill>
                <a:latin typeface="+mn-ea"/>
                <a:cs typeface="Arial" panose="020B0604020202020204" pitchFamily="34" charset="0"/>
              </a:rPr>
              <a:t> </a:t>
            </a:r>
            <a:endParaRPr lang="ko-KR" altLang="en-US" sz="1500" b="1" spc="160" dirty="0">
              <a:solidFill>
                <a:srgbClr val="40404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20CD12-8FE7-468B-8521-50663A7573E0}"/>
              </a:ext>
            </a:extLst>
          </p:cNvPr>
          <p:cNvGrpSpPr/>
          <p:nvPr/>
        </p:nvGrpSpPr>
        <p:grpSpPr>
          <a:xfrm>
            <a:off x="727787" y="1360669"/>
            <a:ext cx="7539135" cy="4778949"/>
            <a:chOff x="238125" y="1374246"/>
            <a:chExt cx="8496300" cy="477894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BC4BB29-5CBD-4BA9-9C0B-86C0895E8C21}"/>
                </a:ext>
              </a:extLst>
            </p:cNvPr>
            <p:cNvSpPr/>
            <p:nvPr/>
          </p:nvSpPr>
          <p:spPr>
            <a:xfrm>
              <a:off x="238125" y="1524044"/>
              <a:ext cx="8496300" cy="4629151"/>
            </a:xfrm>
            <a:prstGeom prst="rect">
              <a:avLst/>
            </a:prstGeom>
            <a:noFill/>
            <a:ln w="28575">
              <a:solidFill>
                <a:srgbClr val="0070C0">
                  <a:alpha val="2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39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3" name="Rectangle 14">
              <a:extLst>
                <a:ext uri="{FF2B5EF4-FFF2-40B4-BE49-F238E27FC236}">
                  <a16:creationId xmlns:a16="http://schemas.microsoft.com/office/drawing/2014/main" id="{DAB0BB7A-4978-4AE2-B5B2-69771CCB6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9992" y="1374246"/>
              <a:ext cx="3872368" cy="261058"/>
            </a:xfrm>
            <a:prstGeom prst="rect">
              <a:avLst/>
            </a:prstGeom>
            <a:solidFill>
              <a:srgbClr val="404040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조직 구성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0A30564-9D1C-49F1-BDEC-5CF59469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9125" y="2505411"/>
              <a:ext cx="7734300" cy="3080477"/>
            </a:xfrm>
            <a:prstGeom prst="rect">
              <a:avLst/>
            </a:prstGeom>
          </p:spPr>
        </p:pic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1CE6839E-CD99-4380-B265-B8141FB9A527}"/>
                </a:ext>
              </a:extLst>
            </p:cNvPr>
            <p:cNvSpPr txBox="1"/>
            <p:nvPr/>
          </p:nvSpPr>
          <p:spPr>
            <a:xfrm>
              <a:off x="3248425" y="1925434"/>
              <a:ext cx="20955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㈜위컨설팅</a:t>
              </a:r>
            </a:p>
          </p:txBody>
        </p:sp>
      </p:grp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36AC9650-17A7-4943-9A05-713172F3D6C7}"/>
              </a:ext>
            </a:extLst>
          </p:cNvPr>
          <p:cNvSpPr txBox="1">
            <a:spLocks/>
          </p:cNvSpPr>
          <p:nvPr/>
        </p:nvSpPr>
        <p:spPr>
          <a:xfrm>
            <a:off x="6876257" y="55367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1. </a:t>
            </a:r>
            <a:r>
              <a:rPr lang="ko-KR" altLang="en-US" dirty="0">
                <a:solidFill>
                  <a:sysClr val="window" lastClr="FFFFFF"/>
                </a:solidFill>
              </a:rPr>
              <a:t>기업 소개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598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010" y="0"/>
            <a:ext cx="9147009" cy="657225"/>
            <a:chOff x="-3010" y="0"/>
            <a:chExt cx="9147009" cy="6572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295AE1-DD93-46BB-AA71-D29A4790BB95}"/>
                </a:ext>
              </a:extLst>
            </p:cNvPr>
            <p:cNvSpPr/>
            <p:nvPr/>
          </p:nvSpPr>
          <p:spPr>
            <a:xfrm>
              <a:off x="-3010" y="0"/>
              <a:ext cx="9147009" cy="657225"/>
            </a:xfrm>
            <a:prstGeom prst="rect">
              <a:avLst/>
            </a:prstGeom>
            <a:solidFill>
              <a:srgbClr val="0055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" y="613"/>
              <a:ext cx="8595360" cy="650531"/>
            </a:xfrm>
            <a:prstGeom prst="rect">
              <a:avLst/>
            </a:prstGeom>
            <a:solidFill>
              <a:srgbClr val="3444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295AE1-DD93-46BB-AA71-D29A4790BB95}"/>
                </a:ext>
              </a:extLst>
            </p:cNvPr>
            <p:cNvSpPr/>
            <p:nvPr/>
          </p:nvSpPr>
          <p:spPr>
            <a:xfrm>
              <a:off x="-3009" y="1"/>
              <a:ext cx="8598370" cy="651144"/>
            </a:xfrm>
            <a:prstGeom prst="rect">
              <a:avLst/>
            </a:prstGeom>
            <a:solidFill>
              <a:srgbClr val="0055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3383" y="65890"/>
            <a:ext cx="8767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주요 사업 내용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3CF7453C-B73C-4813-834B-B6FF1D858448}"/>
              </a:ext>
            </a:extLst>
          </p:cNvPr>
          <p:cNvSpPr/>
          <p:nvPr/>
        </p:nvSpPr>
        <p:spPr>
          <a:xfrm>
            <a:off x="554360" y="1545337"/>
            <a:ext cx="8202926" cy="4797706"/>
          </a:xfrm>
          <a:prstGeom prst="rect">
            <a:avLst/>
          </a:prstGeom>
          <a:noFill/>
          <a:ln w="28575">
            <a:solidFill>
              <a:srgbClr val="0070C0">
                <a:alpha val="2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9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790867" y="1847088"/>
            <a:ext cx="7915854" cy="4212887"/>
            <a:chOff x="790867" y="2451647"/>
            <a:chExt cx="7915854" cy="3617421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9EAFFDED-D55C-4315-8FD5-9A474CEDB734}"/>
                </a:ext>
              </a:extLst>
            </p:cNvPr>
            <p:cNvSpPr/>
            <p:nvPr/>
          </p:nvSpPr>
          <p:spPr>
            <a:xfrm>
              <a:off x="830203" y="3080880"/>
              <a:ext cx="2873826" cy="71199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국제 표준 기반의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898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테스팅</a:t>
              </a: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도메인에서의 서비스 제공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5725" lvl="1" indent="-85725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임베디드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모바일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85725" lvl="1" indent="-85725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E-Commerce, </a:t>
              </a: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4E2720E-5AE4-4FA9-934A-3D9D80064B3C}"/>
                </a:ext>
              </a:extLst>
            </p:cNvPr>
            <p:cNvSpPr/>
            <p:nvPr/>
          </p:nvSpPr>
          <p:spPr>
            <a:xfrm>
              <a:off x="830203" y="5106620"/>
              <a:ext cx="2382485" cy="8447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이슈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관리 솔루션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kumimoji="1" lang="ko-KR" altLang="en-US" sz="898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레드마인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협업 관리 솔루션 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Trello</a:t>
              </a: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자동화 솔루션 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kumimoji="1" lang="en-US" altLang="ko-KR" sz="898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Katalon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2516F02-A1DE-4D91-ADD6-1C8619E0D195}"/>
                </a:ext>
              </a:extLst>
            </p:cNvPr>
            <p:cNvSpPr/>
            <p:nvPr/>
          </p:nvSpPr>
          <p:spPr>
            <a:xfrm>
              <a:off x="6164065" y="3089630"/>
              <a:ext cx="2542656" cy="1067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소프트웨어 품질관리 컨설팅 서비스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프로세스 수립 및 개선 컨설팅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프로세스 진단 컨설팅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자동화 구축 컨설팅 서비스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설계 컨설팅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애자일 컨설팅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7" name="그림 86" descr="7p-01.png">
              <a:extLst>
                <a:ext uri="{FF2B5EF4-FFF2-40B4-BE49-F238E27FC236}">
                  <a16:creationId xmlns:a16="http://schemas.microsoft.com/office/drawing/2014/main" id="{4E282B23-1537-4DE8-AC9D-9BF1DBC18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49748" y="2451647"/>
              <a:ext cx="5747889" cy="3617421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ADEF50DF-9838-4324-AC41-8DE6AB7C2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02075" y="3335194"/>
              <a:ext cx="939769" cy="72257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9" name="Picture 4">
              <a:extLst>
                <a:ext uri="{FF2B5EF4-FFF2-40B4-BE49-F238E27FC236}">
                  <a16:creationId xmlns:a16="http://schemas.microsoft.com/office/drawing/2014/main" id="{5BEC97DB-B0F8-4F60-9E46-4F24AB70C2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717" y="3423731"/>
              <a:ext cx="882052" cy="67885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90" name="그림 89" descr="Untitled-4.png">
              <a:extLst>
                <a:ext uri="{FF2B5EF4-FFF2-40B4-BE49-F238E27FC236}">
                  <a16:creationId xmlns:a16="http://schemas.microsoft.com/office/drawing/2014/main" id="{EC80582C-2B3C-40AC-B0EA-32B23426E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8194" t="82901" r="60278" b="5664"/>
            <a:stretch>
              <a:fillRect/>
            </a:stretch>
          </p:blipFill>
          <p:spPr>
            <a:xfrm>
              <a:off x="4906343" y="4396043"/>
              <a:ext cx="1069721" cy="82893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4" name="Text Box 17">
              <a:extLst>
                <a:ext uri="{FF2B5EF4-FFF2-40B4-BE49-F238E27FC236}">
                  <a16:creationId xmlns:a16="http://schemas.microsoft.com/office/drawing/2014/main" id="{FD6DF1F6-FEB2-4555-86D3-6A077013C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5837" y="2561100"/>
              <a:ext cx="2159895" cy="2374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</a:pPr>
              <a:r>
                <a:rPr kumimoji="0" lang="ko-KR" altLang="en-US" sz="1197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소프트웨어 테스트 서비스</a:t>
              </a:r>
              <a:endParaRPr kumimoji="0" lang="en-US" altLang="ko-KR" sz="119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6" name="Text Box 17">
              <a:extLst>
                <a:ext uri="{FF2B5EF4-FFF2-40B4-BE49-F238E27FC236}">
                  <a16:creationId xmlns:a16="http://schemas.microsoft.com/office/drawing/2014/main" id="{E2FF202D-DE7F-4D7C-B277-30E0001E0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2733" y="2566779"/>
              <a:ext cx="2247300" cy="25001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</a:pPr>
              <a:r>
                <a:rPr kumimoji="0" lang="ko-KR" altLang="en-US" sz="1292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 컨설팅</a:t>
              </a:r>
              <a:endParaRPr kumimoji="0" lang="en-US" altLang="ko-KR" sz="129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Text Box 17">
              <a:extLst>
                <a:ext uri="{FF2B5EF4-FFF2-40B4-BE49-F238E27FC236}">
                  <a16:creationId xmlns:a16="http://schemas.microsoft.com/office/drawing/2014/main" id="{6BE72027-BEBD-4A21-AE9D-CCF3B71AE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867" y="4706089"/>
              <a:ext cx="2164864" cy="2374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</a:pPr>
              <a:r>
                <a:rPr kumimoji="0" lang="ko-KR" altLang="en-US" sz="1197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품질관리 솔루션</a:t>
              </a:r>
              <a:endParaRPr kumimoji="0" lang="en-US" altLang="ko-KR" sz="119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8" name="Text Box 17">
              <a:extLst>
                <a:ext uri="{FF2B5EF4-FFF2-40B4-BE49-F238E27FC236}">
                  <a16:creationId xmlns:a16="http://schemas.microsoft.com/office/drawing/2014/main" id="{97293A88-977F-47AE-9961-05B9BF8FCB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0116" y="4693150"/>
              <a:ext cx="2236118" cy="25001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돋움" pitchFamily="50" charset="-127"/>
                  <a:ea typeface="돋움" pitchFamily="50" charset="-127"/>
                </a:defRPr>
              </a:lvl9pPr>
            </a:lstStyle>
            <a:p>
              <a:pPr algn="ctr" latinLnBrk="0">
                <a:lnSpc>
                  <a:spcPct val="100000"/>
                </a:lnSpc>
                <a:spcBef>
                  <a:spcPct val="50000"/>
                </a:spcBef>
              </a:pPr>
              <a:r>
                <a:rPr kumimoji="0" lang="ko-KR" altLang="en-US" sz="1292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 교육</a:t>
              </a:r>
              <a:endParaRPr kumimoji="0" lang="en-US" altLang="ko-KR" sz="1292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C0535A1-8CAE-4C94-8416-7C6B760B8020}"/>
                </a:ext>
              </a:extLst>
            </p:cNvPr>
            <p:cNvSpPr/>
            <p:nvPr/>
          </p:nvSpPr>
          <p:spPr>
            <a:xfrm>
              <a:off x="6157767" y="5087807"/>
              <a:ext cx="2542656" cy="689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국제 표준기반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(ISO/IEC 9126/25023) </a:t>
              </a:r>
            </a:p>
            <a:p>
              <a:pPr>
                <a:lnSpc>
                  <a:spcPct val="150000"/>
                </a:lnSpc>
                <a:buClr>
                  <a:srgbClr val="6D6E71"/>
                </a:buClr>
              </a:pP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SW</a:t>
              </a: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품질관리 교육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 케이스 설계 교육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92362" indent="-92362">
                <a:lnSpc>
                  <a:spcPct val="150000"/>
                </a:lnSpc>
                <a:buClr>
                  <a:srgbClr val="6D6E71"/>
                </a:buClr>
                <a:buFont typeface="Wingdings" pitchFamily="2" charset="2"/>
                <a:buChar char="§"/>
              </a:pP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애자일 </a:t>
              </a:r>
              <a:r>
                <a:rPr kumimoji="1" lang="en-US" altLang="ko-KR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kumimoji="1" lang="ko-KR" altLang="en-US" sz="898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사용성 교육</a:t>
              </a:r>
              <a:endParaRPr kumimoji="1" lang="en-US" altLang="ko-KR" sz="898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0" name="도넛 5">
              <a:extLst>
                <a:ext uri="{FF2B5EF4-FFF2-40B4-BE49-F238E27FC236}">
                  <a16:creationId xmlns:a16="http://schemas.microsoft.com/office/drawing/2014/main" id="{574C165D-CF87-41BC-9AB6-FB87201AB439}"/>
                </a:ext>
              </a:extLst>
            </p:cNvPr>
            <p:cNvSpPr/>
            <p:nvPr/>
          </p:nvSpPr>
          <p:spPr>
            <a:xfrm>
              <a:off x="3902615" y="3643426"/>
              <a:ext cx="1244080" cy="1243719"/>
            </a:xfrm>
            <a:prstGeom prst="donut">
              <a:avLst>
                <a:gd name="adj" fmla="val 6595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7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87A31F78-C829-4517-BD76-05A4AFD27941}"/>
                </a:ext>
              </a:extLst>
            </p:cNvPr>
            <p:cNvSpPr/>
            <p:nvPr/>
          </p:nvSpPr>
          <p:spPr>
            <a:xfrm>
              <a:off x="3990515" y="3722201"/>
              <a:ext cx="1069721" cy="10883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39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203BBAE5-BB41-4B8C-9049-C14ACA34F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88461" y="4252336"/>
              <a:ext cx="702990" cy="55111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0" name="object 5"/>
          <p:cNvSpPr txBox="1"/>
          <p:nvPr/>
        </p:nvSpPr>
        <p:spPr>
          <a:xfrm>
            <a:off x="385763" y="705793"/>
            <a:ext cx="8624887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소프트웨어 테스트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품질관리 솔루션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품질 컨설팅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품질 교육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등 본 사업에 필요한 모든 영역을 전문적으로 서비스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B7E8CEC-4E63-4CDD-9C50-67015E71C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7016" y="3644770"/>
            <a:ext cx="894877" cy="34298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F3E4648-FD94-4B37-9498-907BCFEF5F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78" y="4273392"/>
            <a:ext cx="679851" cy="55715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9A23B101-FE0A-4750-92D2-7008BDFD0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6951" y="2508428"/>
            <a:ext cx="871221" cy="38641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8716B0C-12B6-4D89-9AB4-AB025AF43B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3295" y="5023701"/>
            <a:ext cx="933321" cy="411120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A0CC6065-3E16-45A3-A532-DB799C97728E}"/>
              </a:ext>
            </a:extLst>
          </p:cNvPr>
          <p:cNvSpPr txBox="1">
            <a:spLocks/>
          </p:cNvSpPr>
          <p:nvPr/>
        </p:nvSpPr>
        <p:spPr>
          <a:xfrm>
            <a:off x="6876257" y="55367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1. </a:t>
            </a:r>
            <a:r>
              <a:rPr lang="ko-KR" altLang="en-US" dirty="0">
                <a:solidFill>
                  <a:sysClr val="window" lastClr="FFFFFF"/>
                </a:solidFill>
              </a:rPr>
              <a:t>기업 소개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87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010" y="0"/>
            <a:ext cx="9147009" cy="657225"/>
            <a:chOff x="-3010" y="0"/>
            <a:chExt cx="9147009" cy="657225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295AE1-DD93-46BB-AA71-D29A4790BB95}"/>
                </a:ext>
              </a:extLst>
            </p:cNvPr>
            <p:cNvSpPr/>
            <p:nvPr/>
          </p:nvSpPr>
          <p:spPr>
            <a:xfrm>
              <a:off x="-3010" y="0"/>
              <a:ext cx="9147009" cy="657225"/>
            </a:xfrm>
            <a:prstGeom prst="rect">
              <a:avLst/>
            </a:prstGeom>
            <a:solidFill>
              <a:srgbClr val="0055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" y="613"/>
              <a:ext cx="8595360" cy="650531"/>
            </a:xfrm>
            <a:prstGeom prst="rect">
              <a:avLst/>
            </a:prstGeom>
            <a:solidFill>
              <a:srgbClr val="3444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D295AE1-DD93-46BB-AA71-D29A4790BB95}"/>
                </a:ext>
              </a:extLst>
            </p:cNvPr>
            <p:cNvSpPr/>
            <p:nvPr/>
          </p:nvSpPr>
          <p:spPr>
            <a:xfrm>
              <a:off x="-3009" y="1"/>
              <a:ext cx="8598370" cy="651144"/>
            </a:xfrm>
            <a:prstGeom prst="rect">
              <a:avLst/>
            </a:prstGeom>
            <a:solidFill>
              <a:srgbClr val="0055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93383" y="65890"/>
            <a:ext cx="87677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주요 사업 내용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84C921F-28F4-4193-B894-0BB4975B6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4" y="3342640"/>
            <a:ext cx="8357232" cy="234696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944900B-8B17-42C0-8D65-A86610B4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84" y="5604475"/>
            <a:ext cx="8357232" cy="965001"/>
          </a:xfrm>
          <a:prstGeom prst="rect">
            <a:avLst/>
          </a:prstGeom>
        </p:spPr>
      </p:pic>
      <p:pic>
        <p:nvPicPr>
          <p:cNvPr id="39" name="그림 38" descr="화면 캡처">
            <a:extLst>
              <a:ext uri="{FF2B5EF4-FFF2-40B4-BE49-F238E27FC236}">
                <a16:creationId xmlns:a16="http://schemas.microsoft.com/office/drawing/2014/main" id="{99266901-1EAF-465E-9F3B-C357EEEBD5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84" y="1651600"/>
            <a:ext cx="8357232" cy="155404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603CA93-92F8-4A01-A23F-292E7EF5B379}"/>
              </a:ext>
            </a:extLst>
          </p:cNvPr>
          <p:cNvSpPr txBox="1"/>
          <p:nvPr/>
        </p:nvSpPr>
        <p:spPr>
          <a:xfrm>
            <a:off x="318292" y="695330"/>
            <a:ext cx="10085342" cy="7402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㈜위컨설팅은 글로벌 기업인 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Katalon </a:t>
            </a: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사의 파트너 사로서 다양한 자동화 툴을 </a:t>
            </a:r>
            <a:endParaRPr lang="en-US" altLang="ko-KR" sz="1500" b="1" spc="160" dirty="0">
              <a:solidFill>
                <a:srgbClr val="404040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고객에게 제공</a:t>
            </a:r>
            <a:r>
              <a:rPr lang="en-US" altLang="ko-KR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 </a:t>
            </a:r>
            <a:endParaRPr lang="ko-KR" altLang="en-US" sz="1500" b="1" spc="160" dirty="0">
              <a:solidFill>
                <a:srgbClr val="404040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ED046470-E899-44EB-B69D-4E225DDB691E}"/>
              </a:ext>
            </a:extLst>
          </p:cNvPr>
          <p:cNvSpPr txBox="1">
            <a:spLocks/>
          </p:cNvSpPr>
          <p:nvPr/>
        </p:nvSpPr>
        <p:spPr>
          <a:xfrm>
            <a:off x="6876257" y="55367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제안업체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일반 </a:t>
            </a:r>
          </a:p>
        </p:txBody>
      </p:sp>
    </p:spTree>
    <p:extLst>
      <p:ext uri="{BB962C8B-B14F-4D97-AF65-F5344CB8AC3E}">
        <p14:creationId xmlns:p14="http://schemas.microsoft.com/office/powerpoint/2010/main" val="207795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2F2E9A-B29B-47EE-BC9E-2D781FE82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43"/>
            <a:ext cx="3642022" cy="68740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C8678C0-719F-4F14-AA2F-8000A04F4D6D}"/>
              </a:ext>
            </a:extLst>
          </p:cNvPr>
          <p:cNvSpPr/>
          <p:nvPr/>
        </p:nvSpPr>
        <p:spPr>
          <a:xfrm>
            <a:off x="922415" y="-13242"/>
            <a:ext cx="2719607" cy="6884484"/>
          </a:xfrm>
          <a:prstGeom prst="rect">
            <a:avLst/>
          </a:prstGeom>
          <a:solidFill>
            <a:srgbClr val="0055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8C0A7541-785D-4100-A60A-4609AE9CA07D}"/>
              </a:ext>
            </a:extLst>
          </p:cNvPr>
          <p:cNvSpPr/>
          <p:nvPr/>
        </p:nvSpPr>
        <p:spPr>
          <a:xfrm rot="10800000" flipV="1">
            <a:off x="-1" y="3675318"/>
            <a:ext cx="3724275" cy="3182682"/>
          </a:xfrm>
          <a:prstGeom prst="rtTriangl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42023" y="2013007"/>
            <a:ext cx="535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2. </a:t>
            </a:r>
            <a:r>
              <a:rPr lang="ko-KR" altLang="en-US" sz="36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컨설팅 주요 내용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71178" y="3441288"/>
            <a:ext cx="633012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분석 방법</a:t>
            </a: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_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전략 수립 및 상세 추진 방안</a:t>
            </a:r>
          </a:p>
          <a:p>
            <a:pPr>
              <a:lnSpc>
                <a:spcPct val="2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사업수행조직 및 역할</a:t>
            </a:r>
          </a:p>
          <a:p>
            <a:pPr>
              <a:lnSpc>
                <a:spcPct val="2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투입 인력 및 이력 사항</a:t>
            </a:r>
            <a:endParaRPr lang="en-US" altLang="ko-KR" sz="20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4. </a:t>
            </a:r>
            <a:r>
              <a:rPr lang="ko-KR" altLang="en-US" sz="20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추진일정계획</a:t>
            </a:r>
          </a:p>
        </p:txBody>
      </p:sp>
    </p:spTree>
    <p:extLst>
      <p:ext uri="{BB962C8B-B14F-4D97-AF65-F5344CB8AC3E}">
        <p14:creationId xmlns:p14="http://schemas.microsoft.com/office/powerpoint/2010/main" val="153091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/>
          <p:cNvSpPr txBox="1"/>
          <p:nvPr/>
        </p:nvSpPr>
        <p:spPr>
          <a:xfrm>
            <a:off x="389712" y="697855"/>
            <a:ext cx="8471673" cy="24429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ko-KR" altLang="en-US" sz="1500" b="1" spc="160" dirty="0">
                <a:solidFill>
                  <a:srgbClr val="404040"/>
                </a:solidFill>
                <a:latin typeface="+mj-ea"/>
                <a:ea typeface="+mj-ea"/>
                <a:cs typeface="Arial" panose="020B0604020202020204" pitchFamily="34" charset="0"/>
              </a:rPr>
              <a:t>과제 분석을 통해 핵심 성공 요소를 도출하여 과제 수행 전략 수립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10" y="0"/>
            <a:ext cx="9147009" cy="657225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1" y="613"/>
            <a:ext cx="8595360" cy="650531"/>
          </a:xfrm>
          <a:prstGeom prst="rect">
            <a:avLst/>
          </a:prstGeom>
          <a:solidFill>
            <a:srgbClr val="344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D295AE1-DD93-46BB-AA71-D29A4790BB95}"/>
              </a:ext>
            </a:extLst>
          </p:cNvPr>
          <p:cNvSpPr/>
          <p:nvPr/>
        </p:nvSpPr>
        <p:spPr>
          <a:xfrm>
            <a:off x="-3009" y="1"/>
            <a:ext cx="8598370" cy="651144"/>
          </a:xfrm>
          <a:prstGeom prst="rect">
            <a:avLst/>
          </a:prstGeom>
          <a:solidFill>
            <a:srgbClr val="0055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3383" y="65890"/>
            <a:ext cx="793393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2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전략 수립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A7147-567B-4366-AB4E-14A23B0E3A3D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96" name="사다리꼴 95">
            <a:extLst>
              <a:ext uri="{FF2B5EF4-FFF2-40B4-BE49-F238E27FC236}">
                <a16:creationId xmlns:a16="http://schemas.microsoft.com/office/drawing/2014/main" id="{1051162F-B436-4B7A-953B-72CA836C7A5B}"/>
              </a:ext>
            </a:extLst>
          </p:cNvPr>
          <p:cNvSpPr/>
          <p:nvPr/>
        </p:nvSpPr>
        <p:spPr>
          <a:xfrm rot="16200000">
            <a:off x="3806272" y="3980178"/>
            <a:ext cx="4291951" cy="421818"/>
          </a:xfrm>
          <a:prstGeom prst="trapezoid">
            <a:avLst>
              <a:gd name="adj" fmla="val 114257"/>
            </a:avLst>
          </a:prstGeom>
          <a:gradFill>
            <a:gsLst>
              <a:gs pos="53000">
                <a:srgbClr val="DAE2E9"/>
              </a:gs>
              <a:gs pos="33000">
                <a:srgbClr val="F1F4F6"/>
              </a:gs>
              <a:gs pos="0">
                <a:schemeClr val="bg1"/>
              </a:gs>
              <a:gs pos="100000">
                <a:srgbClr val="B2C2D2"/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/>
            <a:endParaRPr lang="ko-KR" altLang="en-US" kern="0" dirty="0">
              <a:solidFill>
                <a:sysClr val="window" lastClr="FFFFFF"/>
              </a:solidFill>
              <a:latin typeface="+mj-ea"/>
              <a:ea typeface="+mj-ea"/>
            </a:endParaRPr>
          </a:p>
        </p:txBody>
      </p:sp>
      <p:sp>
        <p:nvSpPr>
          <p:cNvPr id="97" name="Rectangle 317">
            <a:extLst>
              <a:ext uri="{FF2B5EF4-FFF2-40B4-BE49-F238E27FC236}">
                <a16:creationId xmlns:a16="http://schemas.microsoft.com/office/drawing/2014/main" id="{D0F39B9F-49CA-41F9-8935-144A5E53D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08" y="1756508"/>
            <a:ext cx="447417" cy="4580555"/>
          </a:xfrm>
          <a:prstGeom prst="rect">
            <a:avLst/>
          </a:prstGeom>
          <a:solidFill>
            <a:schemeClr val="tx2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latinLnBrk="0"/>
            <a:endParaRPr kumimoji="0" lang="ko-KR" altLang="en-US" sz="1600" b="1">
              <a:solidFill>
                <a:prstClr val="white"/>
              </a:solidFill>
              <a:latin typeface="나눔고딕"/>
              <a:ea typeface="나눔고딕"/>
            </a:endParaRPr>
          </a:p>
        </p:txBody>
      </p:sp>
      <p:sp>
        <p:nvSpPr>
          <p:cNvPr id="98" name="Rectangle 56">
            <a:extLst>
              <a:ext uri="{FF2B5EF4-FFF2-40B4-BE49-F238E27FC236}">
                <a16:creationId xmlns:a16="http://schemas.microsoft.com/office/drawing/2014/main" id="{173A50A4-1B4E-4AF0-A2E2-E8AD559C9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12" y="1778225"/>
            <a:ext cx="2510526" cy="112827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108000" tIns="36000" rIns="108000" bIns="36000" anchor="ctr"/>
          <a:lstStyle/>
          <a:p>
            <a:pPr lvl="0" latinLnBrk="0">
              <a:defRPr/>
            </a:pPr>
            <a:r>
              <a:rPr lang="en-US" altLang="ko-KR" sz="1400" b="1" kern="0" dirty="0">
                <a:latin typeface="+mj-ea"/>
              </a:rPr>
              <a:t>1. </a:t>
            </a:r>
            <a:r>
              <a:rPr lang="ko-KR" altLang="en-US" sz="1400" b="1" kern="0" dirty="0">
                <a:latin typeface="+mj-ea"/>
              </a:rPr>
              <a:t>기업별 품질관리 수준의 </a:t>
            </a:r>
            <a:endParaRPr lang="en-US" altLang="ko-KR" sz="1400" b="1" kern="0" dirty="0">
              <a:latin typeface="+mj-ea"/>
            </a:endParaRPr>
          </a:p>
          <a:p>
            <a:pPr lvl="0" latinLnBrk="0">
              <a:defRPr/>
            </a:pPr>
            <a:r>
              <a:rPr lang="ko-KR" altLang="en-US" sz="1400" b="1" kern="0" dirty="0">
                <a:latin typeface="+mj-ea"/>
              </a:rPr>
              <a:t>   편차 </a:t>
            </a:r>
            <a:endParaRPr kumimoji="0" lang="ko-KR" altLang="en-US" sz="1400" b="1" dirty="0">
              <a:solidFill>
                <a:srgbClr val="000000"/>
              </a:solidFill>
              <a:latin typeface="나눔고딕"/>
              <a:ea typeface="나눔고딕"/>
            </a:endParaRPr>
          </a:p>
          <a:p>
            <a:pPr marL="88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</a:rPr>
              <a:t> 동일 지원과제 내의 기업별 품질</a:t>
            </a:r>
            <a:endParaRPr lang="en-US" altLang="ko-KR" sz="1100" dirty="0">
              <a:latin typeface="+mj-ea"/>
            </a:endParaRPr>
          </a:p>
          <a:p>
            <a:pPr marL="88900">
              <a:lnSpc>
                <a:spcPct val="120000"/>
              </a:lnSpc>
            </a:pPr>
            <a:r>
              <a:rPr lang="en-US" altLang="ko-KR" sz="1100" dirty="0">
                <a:latin typeface="+mj-ea"/>
              </a:rPr>
              <a:t> </a:t>
            </a:r>
            <a:r>
              <a:rPr lang="ko-KR" altLang="en-US" sz="1100" dirty="0">
                <a:latin typeface="+mj-ea"/>
              </a:rPr>
              <a:t> 역량 차이</a:t>
            </a:r>
            <a:endParaRPr lang="en-US" altLang="ko-KR" sz="1100" dirty="0">
              <a:latin typeface="+mj-ea"/>
            </a:endParaRPr>
          </a:p>
        </p:txBody>
      </p:sp>
      <p:sp>
        <p:nvSpPr>
          <p:cNvPr id="99" name="Rectangle 56">
            <a:extLst>
              <a:ext uri="{FF2B5EF4-FFF2-40B4-BE49-F238E27FC236}">
                <a16:creationId xmlns:a16="http://schemas.microsoft.com/office/drawing/2014/main" id="{32A5F0C9-0673-441C-A871-A4101B822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34" y="4026449"/>
            <a:ext cx="2509282" cy="132540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108000" tIns="36000" rIns="108000" bIns="36000" anchor="ctr"/>
          <a:lstStyle/>
          <a:p>
            <a:pPr lvl="0" latinLnBrk="0">
              <a:defRPr/>
            </a:pPr>
            <a:r>
              <a:rPr kumimoji="0" lang="en-US" altLang="ko-KR" sz="1400" b="1" dirty="0">
                <a:solidFill>
                  <a:srgbClr val="000000"/>
                </a:solidFill>
                <a:latin typeface="나눔고딕"/>
                <a:ea typeface="나눔고딕"/>
              </a:rPr>
              <a:t>3.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+mj-ea"/>
                <a:ea typeface="나눔고딕"/>
              </a:rPr>
              <a:t>단기간에 완제품 개발</a:t>
            </a:r>
            <a:endParaRPr lang="ko-KR" altLang="en-US" sz="1400" b="1" kern="0" dirty="0">
              <a:latin typeface="+mj-ea"/>
            </a:endParaRPr>
          </a:p>
          <a:p>
            <a:pPr marL="171450" indent="-825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j-ea"/>
              </a:rPr>
              <a:t>연차별</a:t>
            </a:r>
            <a:r>
              <a:rPr lang="ko-KR" altLang="en-US" sz="1100" dirty="0">
                <a:latin typeface="+mj-ea"/>
              </a:rPr>
              <a:t> 산출물 작성 필요</a:t>
            </a:r>
            <a:endParaRPr lang="en-US" altLang="ko-KR" sz="1100" dirty="0">
              <a:latin typeface="+mj-ea"/>
            </a:endParaRPr>
          </a:p>
          <a:p>
            <a:pPr marL="171450" indent="-825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</a:rPr>
              <a:t>정적분석</a:t>
            </a:r>
            <a:r>
              <a:rPr lang="en-US" altLang="ko-KR" sz="1100" dirty="0">
                <a:latin typeface="+mj-ea"/>
              </a:rPr>
              <a:t>/</a:t>
            </a:r>
            <a:r>
              <a:rPr lang="ko-KR" altLang="en-US" sz="1100" dirty="0">
                <a:latin typeface="+mj-ea"/>
              </a:rPr>
              <a:t>성능 도구를 활용한 결함</a:t>
            </a:r>
            <a:endParaRPr lang="en-US" altLang="ko-KR" sz="1100" dirty="0">
              <a:latin typeface="+mj-ea"/>
            </a:endParaRPr>
          </a:p>
          <a:p>
            <a:pPr marL="88900">
              <a:lnSpc>
                <a:spcPct val="120000"/>
              </a:lnSpc>
            </a:pPr>
            <a:r>
              <a:rPr lang="en-US" altLang="ko-KR" sz="1100" dirty="0">
                <a:latin typeface="+mj-ea"/>
              </a:rPr>
              <a:t>  </a:t>
            </a:r>
            <a:r>
              <a:rPr lang="ko-KR" altLang="en-US" sz="1100" dirty="0">
                <a:latin typeface="+mj-ea"/>
              </a:rPr>
              <a:t>예방 활동</a:t>
            </a:r>
          </a:p>
          <a:p>
            <a:pPr marL="171450" indent="-825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</a:rPr>
              <a:t>제품 결함 제거 확인으로 제품</a:t>
            </a:r>
            <a:endParaRPr lang="en-US" altLang="ko-KR" sz="1100" dirty="0">
              <a:latin typeface="+mj-ea"/>
            </a:endParaRPr>
          </a:p>
          <a:p>
            <a:pPr marL="88900">
              <a:lnSpc>
                <a:spcPct val="120000"/>
              </a:lnSpc>
            </a:pPr>
            <a:r>
              <a:rPr lang="en-US" altLang="ko-KR" sz="1100" dirty="0">
                <a:latin typeface="+mj-ea"/>
              </a:rPr>
              <a:t>  </a:t>
            </a:r>
            <a:r>
              <a:rPr lang="ko-KR" altLang="en-US" sz="1100" dirty="0">
                <a:latin typeface="+mj-ea"/>
              </a:rPr>
              <a:t>완성도 향상</a:t>
            </a:r>
          </a:p>
        </p:txBody>
      </p:sp>
      <p:sp>
        <p:nvSpPr>
          <p:cNvPr id="100" name="Rectangle 56">
            <a:extLst>
              <a:ext uri="{FF2B5EF4-FFF2-40B4-BE49-F238E27FC236}">
                <a16:creationId xmlns:a16="http://schemas.microsoft.com/office/drawing/2014/main" id="{7486C204-F4DC-44A1-A7BB-B854112E2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34" y="3082505"/>
            <a:ext cx="2509282" cy="76793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108000" tIns="36000" rIns="108000" bIns="36000" anchor="ctr"/>
          <a:lstStyle/>
          <a:p>
            <a:pPr lvl="0" latinLnBrk="0"/>
            <a:r>
              <a:rPr kumimoji="0" lang="en-US" altLang="ko-KR" sz="1400" b="1" dirty="0">
                <a:solidFill>
                  <a:srgbClr val="000000"/>
                </a:solidFill>
                <a:latin typeface="나눔고딕"/>
                <a:ea typeface="나눔고딕"/>
              </a:rPr>
              <a:t>2. </a:t>
            </a:r>
            <a:r>
              <a:rPr lang="ko-KR" altLang="en-US" sz="1400" b="1" kern="0" dirty="0">
                <a:latin typeface="+mj-ea"/>
              </a:rPr>
              <a:t>과제별 특성 다양함</a:t>
            </a:r>
            <a:endParaRPr kumimoji="0" lang="ko-KR" altLang="en-US" sz="1400" b="1" dirty="0">
              <a:solidFill>
                <a:srgbClr val="000000"/>
              </a:solidFill>
              <a:latin typeface="나눔고딕"/>
              <a:ea typeface="나눔고딕"/>
            </a:endParaRPr>
          </a:p>
          <a:p>
            <a:pPr marL="171450" indent="-825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</a:rPr>
              <a:t>과제별 특성을 고려한 품질관리</a:t>
            </a:r>
          </a:p>
          <a:p>
            <a:pPr marL="171450" indent="-825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</a:rPr>
              <a:t>상이한 요구 품질 특성 및 수준 </a:t>
            </a:r>
          </a:p>
        </p:txBody>
      </p:sp>
      <p:sp>
        <p:nvSpPr>
          <p:cNvPr id="102" name="Rectangle 75">
            <a:extLst>
              <a:ext uri="{FF2B5EF4-FFF2-40B4-BE49-F238E27FC236}">
                <a16:creationId xmlns:a16="http://schemas.microsoft.com/office/drawing/2014/main" id="{29E88F1E-600F-4911-9F88-C9CFA3992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905" y="4194276"/>
            <a:ext cx="2289066" cy="1080000"/>
          </a:xfrm>
          <a:prstGeom prst="rect">
            <a:avLst/>
          </a:prstGeom>
          <a:noFill/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 latinLnBrk="0">
              <a:lnSpc>
                <a:spcPct val="120000"/>
              </a:lnSpc>
              <a:buSzPct val="60000"/>
            </a:pPr>
            <a:r>
              <a:rPr lang="ko-KR" altLang="en-US" sz="1200" b="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kern="0" dirty="0">
                <a:solidFill>
                  <a:prstClr val="black"/>
                </a:solidFill>
                <a:latin typeface="+mj-ea"/>
              </a:rPr>
              <a:t>다양한 품질 특성에</a:t>
            </a:r>
            <a:br>
              <a:rPr lang="en-US" altLang="ko-KR" sz="1200" b="1" kern="0" dirty="0">
                <a:solidFill>
                  <a:prstClr val="black"/>
                </a:solidFill>
                <a:latin typeface="+mj-ea"/>
              </a:rPr>
            </a:br>
            <a:r>
              <a:rPr lang="ko-KR" altLang="en-US" sz="1200" b="1" kern="0" dirty="0">
                <a:solidFill>
                  <a:prstClr val="black"/>
                </a:solidFill>
                <a:latin typeface="+mj-ea"/>
              </a:rPr>
              <a:t>대한 테스트 방안</a:t>
            </a:r>
            <a:endParaRPr lang="en-US" altLang="ko-KR" sz="1200" b="1" dirty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03" name="Rectangle 75">
            <a:extLst>
              <a:ext uri="{FF2B5EF4-FFF2-40B4-BE49-F238E27FC236}">
                <a16:creationId xmlns:a16="http://schemas.microsoft.com/office/drawing/2014/main" id="{58C3395F-9262-43C0-8402-B83DF87C1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905" y="2993954"/>
            <a:ext cx="2289066" cy="1080000"/>
          </a:xfrm>
          <a:prstGeom prst="rect">
            <a:avLst/>
          </a:prstGeom>
          <a:noFill/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 latinLnBrk="0">
              <a:lnSpc>
                <a:spcPct val="120000"/>
              </a:lnSpc>
              <a:buSzPct val="60000"/>
            </a:pPr>
            <a:r>
              <a:rPr lang="en-US" altLang="ko-KR" sz="1200" b="1" dirty="0">
                <a:solidFill>
                  <a:srgbClr val="000000"/>
                </a:solidFill>
                <a:latin typeface="나눔고딕"/>
                <a:ea typeface="나눔고딕"/>
              </a:rPr>
              <a:t> </a:t>
            </a:r>
            <a:r>
              <a:rPr lang="ko-KR" altLang="en-US" sz="1200" b="1" kern="0" dirty="0">
                <a:solidFill>
                  <a:prstClr val="black"/>
                </a:solidFill>
                <a:latin typeface="+mj-ea"/>
              </a:rPr>
              <a:t>일관성 있고 </a:t>
            </a:r>
          </a:p>
          <a:p>
            <a:pPr algn="ctr" latinLnBrk="0">
              <a:lnSpc>
                <a:spcPct val="120000"/>
              </a:lnSpc>
              <a:buSzPct val="60000"/>
            </a:pPr>
            <a:r>
              <a:rPr lang="ko-KR" altLang="en-US" sz="1200" b="1" kern="0" dirty="0">
                <a:solidFill>
                  <a:prstClr val="black"/>
                </a:solidFill>
                <a:latin typeface="+mj-ea"/>
              </a:rPr>
              <a:t>유용한 프로세스 체계</a:t>
            </a:r>
            <a:endParaRPr lang="en-US" altLang="ko-KR" sz="1200" b="1" dirty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04" name="Rectangle 70">
            <a:extLst>
              <a:ext uri="{FF2B5EF4-FFF2-40B4-BE49-F238E27FC236}">
                <a16:creationId xmlns:a16="http://schemas.microsoft.com/office/drawing/2014/main" id="{34EF1C49-F0E5-445F-9E86-082426E97BF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49840" y="3425889"/>
            <a:ext cx="320524" cy="176049"/>
          </a:xfrm>
          <a:prstGeom prst="rect">
            <a:avLst/>
          </a:prstGeom>
          <a:solidFill>
            <a:schemeClr val="tx2">
              <a:lumMod val="75000"/>
            </a:schemeClr>
          </a:solidFill>
          <a:ln w="15875" algn="ctr">
            <a:noFill/>
            <a:miter lim="800000"/>
            <a:headEnd/>
            <a:tailEnd/>
          </a:ln>
        </p:spPr>
        <p:txBody>
          <a:bodyPr vert="vert270" wrap="none" anchor="ctr"/>
          <a:lstStyle/>
          <a:p>
            <a:pPr algn="ctr" latinLnBrk="0"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나눔고딕"/>
                <a:ea typeface="나눔고딕"/>
              </a:rPr>
              <a:t>2</a:t>
            </a:r>
            <a:endParaRPr kumimoji="0" lang="ko-KR" altLang="en-US" sz="1400" b="1" dirty="0">
              <a:solidFill>
                <a:prstClr val="white"/>
              </a:solidFill>
              <a:latin typeface="나눔고딕"/>
              <a:ea typeface="나눔고딕"/>
            </a:endParaRPr>
          </a:p>
        </p:txBody>
      </p:sp>
      <p:sp>
        <p:nvSpPr>
          <p:cNvPr id="105" name="Rectangle 70">
            <a:extLst>
              <a:ext uri="{FF2B5EF4-FFF2-40B4-BE49-F238E27FC236}">
                <a16:creationId xmlns:a16="http://schemas.microsoft.com/office/drawing/2014/main" id="{25D220EA-1D35-4DA2-8158-BA87638C471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50998" y="4646251"/>
            <a:ext cx="336477" cy="176049"/>
          </a:xfrm>
          <a:prstGeom prst="rect">
            <a:avLst/>
          </a:prstGeom>
          <a:solidFill>
            <a:schemeClr val="tx2">
              <a:lumMod val="75000"/>
            </a:schemeClr>
          </a:solidFill>
          <a:ln w="15875" algn="ctr">
            <a:noFill/>
            <a:miter lim="800000"/>
            <a:headEnd/>
            <a:tailEnd/>
          </a:ln>
        </p:spPr>
        <p:txBody>
          <a:bodyPr vert="vert270" wrap="none" anchor="ctr"/>
          <a:lstStyle/>
          <a:p>
            <a:pPr algn="ctr" latinLnBrk="0"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나눔고딕"/>
                <a:ea typeface="나눔고딕"/>
              </a:rPr>
              <a:t>3</a:t>
            </a:r>
            <a:endParaRPr kumimoji="0" lang="ko-KR" altLang="en-US" sz="1400" b="1" dirty="0">
              <a:solidFill>
                <a:prstClr val="white"/>
              </a:solidFill>
              <a:latin typeface="나눔고딕"/>
              <a:ea typeface="나눔고딕"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D97B5FD9-3A89-47EE-858C-CD4AA93F7F8B}"/>
              </a:ext>
            </a:extLst>
          </p:cNvPr>
          <p:cNvCxnSpPr>
            <a:cxnSpLocks/>
            <a:stCxn id="99" idx="3"/>
            <a:endCxn id="104" idx="2"/>
          </p:cNvCxnSpPr>
          <p:nvPr/>
        </p:nvCxnSpPr>
        <p:spPr>
          <a:xfrm flipV="1">
            <a:off x="2971516" y="3513914"/>
            <a:ext cx="450562" cy="1175238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7CA6DCC8-5807-48CF-B207-2617B23CB17C}"/>
              </a:ext>
            </a:extLst>
          </p:cNvPr>
          <p:cNvCxnSpPr>
            <a:cxnSpLocks/>
            <a:stCxn id="100" idx="3"/>
            <a:endCxn id="105" idx="2"/>
          </p:cNvCxnSpPr>
          <p:nvPr/>
        </p:nvCxnSpPr>
        <p:spPr>
          <a:xfrm>
            <a:off x="2971516" y="3466474"/>
            <a:ext cx="459696" cy="1267802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735FFB67-D635-4BCF-B045-FD25A69CCE85}"/>
              </a:ext>
            </a:extLst>
          </p:cNvPr>
          <p:cNvCxnSpPr>
            <a:cxnSpLocks/>
            <a:stCxn id="98" idx="3"/>
            <a:endCxn id="118" idx="2"/>
          </p:cNvCxnSpPr>
          <p:nvPr/>
        </p:nvCxnSpPr>
        <p:spPr>
          <a:xfrm>
            <a:off x="2972138" y="2342362"/>
            <a:ext cx="464742" cy="3563657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28964801-52C1-499C-9E7A-A8E15B0880E5}"/>
              </a:ext>
            </a:extLst>
          </p:cNvPr>
          <p:cNvCxnSpPr>
            <a:stCxn id="98" idx="3"/>
            <a:endCxn id="104" idx="2"/>
          </p:cNvCxnSpPr>
          <p:nvPr/>
        </p:nvCxnSpPr>
        <p:spPr>
          <a:xfrm>
            <a:off x="2972138" y="2342362"/>
            <a:ext cx="449940" cy="1171552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335D5E17-6591-4DC8-B983-73C688E20FA4}"/>
              </a:ext>
            </a:extLst>
          </p:cNvPr>
          <p:cNvCxnSpPr>
            <a:cxnSpLocks/>
            <a:stCxn id="100" idx="3"/>
            <a:endCxn id="104" idx="2"/>
          </p:cNvCxnSpPr>
          <p:nvPr/>
        </p:nvCxnSpPr>
        <p:spPr>
          <a:xfrm>
            <a:off x="2971516" y="3466474"/>
            <a:ext cx="450562" cy="4744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CDB329A7-0030-4D2D-8A8E-EF64B03AC4FD}"/>
              </a:ext>
            </a:extLst>
          </p:cNvPr>
          <p:cNvCxnSpPr>
            <a:cxnSpLocks/>
            <a:stCxn id="99" idx="3"/>
            <a:endCxn id="105" idx="2"/>
          </p:cNvCxnSpPr>
          <p:nvPr/>
        </p:nvCxnSpPr>
        <p:spPr>
          <a:xfrm>
            <a:off x="2971516" y="4689152"/>
            <a:ext cx="459696" cy="45124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3C245234-7AB6-4B5C-A07B-E9DE9D352C1B}"/>
              </a:ext>
            </a:extLst>
          </p:cNvPr>
          <p:cNvSpPr/>
          <p:nvPr/>
        </p:nvSpPr>
        <p:spPr>
          <a:xfrm>
            <a:off x="3610311" y="2045112"/>
            <a:ext cx="2129502" cy="5192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36000" rIns="36000" anchor="ctr"/>
          <a:lstStyle/>
          <a:p>
            <a:pPr algn="ctr" latinLnBrk="0">
              <a:lnSpc>
                <a:spcPct val="120000"/>
              </a:lnSpc>
              <a:buSzPct val="60000"/>
            </a:pPr>
            <a:r>
              <a:rPr lang="ko-KR" altLang="en-US" sz="1200" b="1" dirty="0">
                <a:solidFill>
                  <a:srgbClr val="000000"/>
                </a:solidFill>
                <a:ea typeface="나눔고딕"/>
              </a:rPr>
              <a:t>품질관리 역량 향상을 위한 맞춤형 컨설팅</a:t>
            </a:r>
            <a:r>
              <a:rPr lang="en-US" altLang="ko-KR" sz="1200" b="1" dirty="0">
                <a:solidFill>
                  <a:srgbClr val="000000"/>
                </a:solidFill>
                <a:ea typeface="나눔고딕"/>
              </a:rPr>
              <a:t> </a:t>
            </a:r>
            <a:r>
              <a:rPr lang="ko-KR" altLang="en-US" sz="1200" b="1" dirty="0">
                <a:solidFill>
                  <a:srgbClr val="000000"/>
                </a:solidFill>
                <a:ea typeface="나눔고딕"/>
              </a:rPr>
              <a:t>및 교육</a:t>
            </a:r>
          </a:p>
        </p:txBody>
      </p:sp>
      <p:sp>
        <p:nvSpPr>
          <p:cNvPr id="115" name="Rectangle 75">
            <a:extLst>
              <a:ext uri="{FF2B5EF4-FFF2-40B4-BE49-F238E27FC236}">
                <a16:creationId xmlns:a16="http://schemas.microsoft.com/office/drawing/2014/main" id="{BD993315-BA74-46E5-85E6-C7D70AEC4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905" y="5394599"/>
            <a:ext cx="2289066" cy="1080000"/>
          </a:xfrm>
          <a:prstGeom prst="rect">
            <a:avLst/>
          </a:prstGeom>
          <a:noFill/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algn="ctr" latinLnBrk="0">
              <a:lnSpc>
                <a:spcPct val="120000"/>
              </a:lnSpc>
              <a:buSzPct val="60000"/>
            </a:pPr>
            <a:r>
              <a:rPr lang="ko-KR" altLang="en-US" sz="1200" b="1" dirty="0">
                <a:solidFill>
                  <a:srgbClr val="000000"/>
                </a:solidFill>
                <a:latin typeface="나눔고딕"/>
                <a:ea typeface="나눔고딕"/>
              </a:rPr>
              <a:t> 적극적이고 </a:t>
            </a:r>
            <a:r>
              <a:rPr lang="ko-KR" altLang="en-US" sz="1200" b="1" kern="0" dirty="0">
                <a:solidFill>
                  <a:prstClr val="black"/>
                </a:solidFill>
                <a:latin typeface="+mj-ea"/>
                <a:ea typeface="나눔고딕"/>
              </a:rPr>
              <a:t>민첩한 </a:t>
            </a:r>
            <a:endParaRPr lang="en-US" altLang="ko-KR" sz="1200" b="1" kern="0" dirty="0">
              <a:solidFill>
                <a:prstClr val="black"/>
              </a:solidFill>
              <a:latin typeface="+mj-ea"/>
              <a:ea typeface="나눔고딕"/>
            </a:endParaRPr>
          </a:p>
          <a:p>
            <a:pPr algn="ctr" latinLnBrk="0">
              <a:lnSpc>
                <a:spcPct val="120000"/>
              </a:lnSpc>
              <a:buSzPct val="60000"/>
            </a:pPr>
            <a:r>
              <a:rPr lang="ko-KR" altLang="en-US" sz="1200" b="1" kern="0" dirty="0">
                <a:solidFill>
                  <a:prstClr val="black"/>
                </a:solidFill>
                <a:latin typeface="+mj-ea"/>
                <a:ea typeface="나눔고딕"/>
              </a:rPr>
              <a:t>컨설팅 대응</a:t>
            </a:r>
            <a:endParaRPr lang="ko-KR" altLang="en-US" sz="1200" b="1" kern="0" dirty="0">
              <a:solidFill>
                <a:prstClr val="black"/>
              </a:solidFill>
              <a:latin typeface="+mj-ea"/>
            </a:endParaRPr>
          </a:p>
        </p:txBody>
      </p:sp>
      <p:sp>
        <p:nvSpPr>
          <p:cNvPr id="116" name="Rectangle 75">
            <a:extLst>
              <a:ext uri="{FF2B5EF4-FFF2-40B4-BE49-F238E27FC236}">
                <a16:creationId xmlns:a16="http://schemas.microsoft.com/office/drawing/2014/main" id="{DE51AEF8-498F-4D47-90EF-97C74D1F8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905" y="1793632"/>
            <a:ext cx="2289066" cy="1080000"/>
          </a:xfrm>
          <a:prstGeom prst="rect">
            <a:avLst/>
          </a:prstGeom>
          <a:noFill/>
          <a:ln w="9525" algn="ctr">
            <a:solidFill>
              <a:srgbClr val="808080"/>
            </a:solidFill>
            <a:miter lim="800000"/>
            <a:headEnd/>
            <a:tailEnd/>
          </a:ln>
        </p:spPr>
        <p:txBody>
          <a:bodyPr lIns="36000" rIns="36000" anchor="t"/>
          <a:lstStyle/>
          <a:p>
            <a:pPr lvl="0" latinLnBrk="0">
              <a:lnSpc>
                <a:spcPct val="200000"/>
              </a:lnSpc>
            </a:pPr>
            <a:endParaRPr lang="ko-KR" altLang="en-US" sz="1200" b="1" dirty="0">
              <a:solidFill>
                <a:srgbClr val="000000"/>
              </a:solidFill>
              <a:latin typeface="나눔고딕"/>
              <a:ea typeface="나눔고딕"/>
            </a:endParaRPr>
          </a:p>
        </p:txBody>
      </p:sp>
      <p:sp>
        <p:nvSpPr>
          <p:cNvPr id="117" name="Rectangle 70">
            <a:extLst>
              <a:ext uri="{FF2B5EF4-FFF2-40B4-BE49-F238E27FC236}">
                <a16:creationId xmlns:a16="http://schemas.microsoft.com/office/drawing/2014/main" id="{14DC4CF0-4779-4C6C-817C-C3F806D9683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47320" y="2231399"/>
            <a:ext cx="343832" cy="176049"/>
          </a:xfrm>
          <a:prstGeom prst="rect">
            <a:avLst/>
          </a:prstGeom>
          <a:solidFill>
            <a:schemeClr val="tx2">
              <a:lumMod val="75000"/>
            </a:schemeClr>
          </a:solidFill>
          <a:ln w="15875" algn="ctr">
            <a:noFill/>
            <a:miter lim="800000"/>
            <a:headEnd/>
            <a:tailEnd/>
          </a:ln>
        </p:spPr>
        <p:txBody>
          <a:bodyPr vert="vert270" wrap="none" anchor="ctr"/>
          <a:lstStyle/>
          <a:p>
            <a:pPr algn="ctr" latinLnBrk="0"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나눔고딕"/>
                <a:ea typeface="나눔고딕"/>
              </a:rPr>
              <a:t>1</a:t>
            </a:r>
            <a:endParaRPr kumimoji="0" lang="ko-KR" altLang="en-US" sz="1400" b="1" dirty="0">
              <a:solidFill>
                <a:prstClr val="white"/>
              </a:solidFill>
              <a:latin typeface="나눔고딕"/>
              <a:ea typeface="나눔고딕"/>
            </a:endParaRPr>
          </a:p>
        </p:txBody>
      </p:sp>
      <p:sp>
        <p:nvSpPr>
          <p:cNvPr id="118" name="Rectangle 70">
            <a:extLst>
              <a:ext uri="{FF2B5EF4-FFF2-40B4-BE49-F238E27FC236}">
                <a16:creationId xmlns:a16="http://schemas.microsoft.com/office/drawing/2014/main" id="{64DC3572-D08C-4828-9533-03385A240B8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356666" y="5817994"/>
            <a:ext cx="336477" cy="176049"/>
          </a:xfrm>
          <a:prstGeom prst="rect">
            <a:avLst/>
          </a:prstGeom>
          <a:solidFill>
            <a:schemeClr val="tx2">
              <a:lumMod val="75000"/>
            </a:schemeClr>
          </a:solidFill>
          <a:ln w="15875" algn="ctr">
            <a:noFill/>
            <a:miter lim="800000"/>
            <a:headEnd/>
            <a:tailEnd/>
          </a:ln>
        </p:spPr>
        <p:txBody>
          <a:bodyPr vert="vert270" wrap="none" anchor="ctr"/>
          <a:lstStyle/>
          <a:p>
            <a:pPr algn="ctr" latinLnBrk="0">
              <a:defRPr/>
            </a:pPr>
            <a:r>
              <a:rPr kumimoji="0" lang="en-US" altLang="ko-KR" sz="1400" b="1" dirty="0">
                <a:solidFill>
                  <a:prstClr val="white"/>
                </a:solidFill>
                <a:latin typeface="나눔고딕"/>
                <a:ea typeface="나눔고딕"/>
              </a:rPr>
              <a:t>4</a:t>
            </a:r>
            <a:endParaRPr kumimoji="0" lang="ko-KR" altLang="en-US" sz="1400" b="1" dirty="0">
              <a:solidFill>
                <a:prstClr val="white"/>
              </a:solidFill>
              <a:latin typeface="나눔고딕"/>
              <a:ea typeface="나눔고딕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ED9B9A1A-6144-4814-B607-B82DA1F2AC45}"/>
              </a:ext>
            </a:extLst>
          </p:cNvPr>
          <p:cNvCxnSpPr>
            <a:cxnSpLocks/>
            <a:stCxn id="100" idx="3"/>
            <a:endCxn id="118" idx="2"/>
          </p:cNvCxnSpPr>
          <p:nvPr/>
        </p:nvCxnSpPr>
        <p:spPr>
          <a:xfrm>
            <a:off x="2971516" y="3466474"/>
            <a:ext cx="465364" cy="243954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14277451-C30F-42FC-A6AC-1B33408132D8}"/>
              </a:ext>
            </a:extLst>
          </p:cNvPr>
          <p:cNvSpPr/>
          <p:nvPr/>
        </p:nvSpPr>
        <p:spPr>
          <a:xfrm>
            <a:off x="6579204" y="1790893"/>
            <a:ext cx="2268000" cy="1080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wrap="square" lIns="108000" tIns="0" rIns="108000" bIns="0"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2" name="모서리가 둥근 직사각형 149">
            <a:extLst>
              <a:ext uri="{FF2B5EF4-FFF2-40B4-BE49-F238E27FC236}">
                <a16:creationId xmlns:a16="http://schemas.microsoft.com/office/drawing/2014/main" id="{3AFFCA87-3BE3-47BE-94A8-38F285AC6A74}"/>
              </a:ext>
            </a:extLst>
          </p:cNvPr>
          <p:cNvSpPr/>
          <p:nvPr/>
        </p:nvSpPr>
        <p:spPr>
          <a:xfrm>
            <a:off x="6210900" y="1787952"/>
            <a:ext cx="341923" cy="1080000"/>
          </a:xfrm>
          <a:prstGeom prst="roundRect">
            <a:avLst>
              <a:gd name="adj" fmla="val 0"/>
            </a:avLst>
          </a:prstGeom>
          <a:solidFill>
            <a:srgbClr val="FB8715"/>
          </a:solidFill>
          <a:ln w="12700" cap="flat" cmpd="sng" algn="ctr">
            <a:solidFill>
              <a:srgbClr val="FB8715"/>
            </a:solidFill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222EAB74-EE99-45D5-99F1-D850698AFB17}"/>
              </a:ext>
            </a:extLst>
          </p:cNvPr>
          <p:cNvSpPr/>
          <p:nvPr/>
        </p:nvSpPr>
        <p:spPr>
          <a:xfrm>
            <a:off x="6579204" y="2992128"/>
            <a:ext cx="2268000" cy="1080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wrap="square" lIns="108000" tIns="0" rIns="108000" bIns="0"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200" b="1" kern="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모서리가 둥근 직사각형 151">
            <a:extLst>
              <a:ext uri="{FF2B5EF4-FFF2-40B4-BE49-F238E27FC236}">
                <a16:creationId xmlns:a16="http://schemas.microsoft.com/office/drawing/2014/main" id="{1798DEE3-41C0-4891-BA08-363533FCB714}"/>
              </a:ext>
            </a:extLst>
          </p:cNvPr>
          <p:cNvSpPr/>
          <p:nvPr/>
        </p:nvSpPr>
        <p:spPr>
          <a:xfrm>
            <a:off x="6210900" y="2988424"/>
            <a:ext cx="341923" cy="1080000"/>
          </a:xfrm>
          <a:prstGeom prst="roundRect">
            <a:avLst>
              <a:gd name="adj" fmla="val 0"/>
            </a:avLst>
          </a:prstGeom>
          <a:solidFill>
            <a:srgbClr val="0078F2"/>
          </a:solidFill>
          <a:ln w="12700" cap="flat" cmpd="sng" algn="ctr">
            <a:solidFill>
              <a:srgbClr val="0078F2"/>
            </a:solidFill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CBAA301E-2728-4FD9-86CC-918AB8255842}"/>
              </a:ext>
            </a:extLst>
          </p:cNvPr>
          <p:cNvSpPr/>
          <p:nvPr/>
        </p:nvSpPr>
        <p:spPr>
          <a:xfrm>
            <a:off x="6575793" y="4185889"/>
            <a:ext cx="2268000" cy="1080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wrap="square" lIns="108000" tIns="0" rIns="108000" bIns="0" rtlCol="0" anchor="ctr"/>
          <a:lstStyle/>
          <a:p>
            <a:pPr lvl="0"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ko-KR" sz="1100" b="1" u="sng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모서리가 둥근 직사각형 153">
            <a:extLst>
              <a:ext uri="{FF2B5EF4-FFF2-40B4-BE49-F238E27FC236}">
                <a16:creationId xmlns:a16="http://schemas.microsoft.com/office/drawing/2014/main" id="{5145DB78-D2D5-4481-B600-1C510A3A0E30}"/>
              </a:ext>
            </a:extLst>
          </p:cNvPr>
          <p:cNvSpPr/>
          <p:nvPr/>
        </p:nvSpPr>
        <p:spPr>
          <a:xfrm>
            <a:off x="6206121" y="4177063"/>
            <a:ext cx="341923" cy="1080000"/>
          </a:xfrm>
          <a:prstGeom prst="roundRect">
            <a:avLst>
              <a:gd name="adj" fmla="val 0"/>
            </a:avLst>
          </a:prstGeom>
          <a:solidFill>
            <a:srgbClr val="31439B"/>
          </a:solidFill>
          <a:ln w="12700" cap="flat" cmpd="sng" algn="ctr">
            <a:solidFill>
              <a:srgbClr val="31439B"/>
            </a:solidFill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003969D-8D6F-4EFC-9FC0-D2074E3C41D4}"/>
              </a:ext>
            </a:extLst>
          </p:cNvPr>
          <p:cNvSpPr/>
          <p:nvPr/>
        </p:nvSpPr>
        <p:spPr>
          <a:xfrm>
            <a:off x="6487763" y="1813850"/>
            <a:ext cx="2394711" cy="108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맞춤형 컨설팅 및 품질 교육</a:t>
            </a:r>
            <a:br>
              <a:rPr kumimoji="1" lang="ko-KR" altLang="en-US" sz="11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kumimoji="1" lang="ko-KR" altLang="en-US" sz="1100" b="1" u="sng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8AFA56D-81C9-4838-906E-BECE3682C13D}"/>
              </a:ext>
            </a:extLst>
          </p:cNvPr>
          <p:cNvSpPr/>
          <p:nvPr/>
        </p:nvSpPr>
        <p:spPr>
          <a:xfrm>
            <a:off x="6722892" y="3019828"/>
            <a:ext cx="18753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u="sng" dirty="0">
                <a:latin typeface="+mj-ea"/>
              </a:rPr>
              <a:t>화상회의 시스템 도입 </a:t>
            </a:r>
            <a:endParaRPr lang="en-US" altLang="ko-KR" sz="1100" b="1" u="sng" dirty="0">
              <a:latin typeface="+mj-ea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1485EF1-6879-4E2F-AEC2-0C659EF15D19}"/>
              </a:ext>
            </a:extLst>
          </p:cNvPr>
          <p:cNvSpPr/>
          <p:nvPr/>
        </p:nvSpPr>
        <p:spPr>
          <a:xfrm>
            <a:off x="6487763" y="4155128"/>
            <a:ext cx="2419127" cy="275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1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SW</a:t>
            </a:r>
            <a:r>
              <a:rPr kumimoji="1" lang="ko-KR" altLang="en-US" sz="11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특성 기반 품질검증</a:t>
            </a:r>
            <a:endParaRPr kumimoji="1" lang="en-US" altLang="ko-KR" sz="1100" b="1" u="sng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FA82259A-FBB2-4016-8907-E60888121DE3}"/>
              </a:ext>
            </a:extLst>
          </p:cNvPr>
          <p:cNvSpPr/>
          <p:nvPr/>
        </p:nvSpPr>
        <p:spPr>
          <a:xfrm>
            <a:off x="473164" y="1353871"/>
            <a:ext cx="2508394" cy="334799"/>
          </a:xfrm>
          <a:prstGeom prst="rect">
            <a:avLst/>
          </a:prstGeom>
          <a:solidFill>
            <a:srgbClr val="1E61AF"/>
          </a:solidFill>
          <a:ln w="28575">
            <a:solidFill>
              <a:srgbClr val="1E61A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defRPr/>
            </a:pPr>
            <a:r>
              <a:rPr lang="ko-KR" altLang="en-US" sz="1400" b="1" kern="0" spc="-15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cs typeface="Arial" pitchFamily="34" charset="0"/>
              </a:rPr>
              <a:t>사업 특성</a:t>
            </a: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C63DFD2-35F1-414C-BCD2-85A082454704}"/>
              </a:ext>
            </a:extLst>
          </p:cNvPr>
          <p:cNvSpPr/>
          <p:nvPr/>
        </p:nvSpPr>
        <p:spPr>
          <a:xfrm>
            <a:off x="3525169" y="1353871"/>
            <a:ext cx="2288539" cy="334799"/>
          </a:xfrm>
          <a:prstGeom prst="rect">
            <a:avLst/>
          </a:prstGeom>
          <a:solidFill>
            <a:srgbClr val="1E61AF"/>
          </a:solidFill>
          <a:ln w="28575">
            <a:solidFill>
              <a:srgbClr val="1E61A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defRPr/>
            </a:pPr>
            <a:r>
              <a:rPr lang="ko-KR" altLang="en-US" sz="1400" b="1" kern="0" spc="-15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cs typeface="Arial" pitchFamily="34" charset="0"/>
              </a:rPr>
              <a:t>핵심 성공 요소 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044C66B7-09B1-43F3-9450-A0A9A2AFEA19}"/>
              </a:ext>
            </a:extLst>
          </p:cNvPr>
          <p:cNvSpPr/>
          <p:nvPr/>
        </p:nvSpPr>
        <p:spPr>
          <a:xfrm>
            <a:off x="6579206" y="1353871"/>
            <a:ext cx="2244674" cy="334799"/>
          </a:xfrm>
          <a:prstGeom prst="rect">
            <a:avLst/>
          </a:prstGeom>
          <a:solidFill>
            <a:srgbClr val="1E61AF"/>
          </a:solidFill>
          <a:ln w="28575">
            <a:solidFill>
              <a:srgbClr val="1E61AF"/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latinLnBrk="0" hangingPunct="0">
              <a:defRPr/>
            </a:pPr>
            <a:r>
              <a:rPr lang="ko-KR" altLang="en-US" sz="1400" b="1" kern="0" spc="-150" dirty="0">
                <a:gradFill>
                  <a:gsLst>
                    <a:gs pos="100000">
                      <a:prstClr val="white"/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cs typeface="Arial" pitchFamily="34" charset="0"/>
              </a:rPr>
              <a:t>수행 전략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4C0C1F87-3D23-4F3C-8985-526EC73853C4}"/>
              </a:ext>
            </a:extLst>
          </p:cNvPr>
          <p:cNvSpPr/>
          <p:nvPr/>
        </p:nvSpPr>
        <p:spPr>
          <a:xfrm>
            <a:off x="6572729" y="5394599"/>
            <a:ext cx="2268000" cy="108000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wrap="square" lIns="108000" tIns="0" rIns="108000" bIns="0"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b="1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0" name="모서리가 둥근 직사각형 149">
            <a:extLst>
              <a:ext uri="{FF2B5EF4-FFF2-40B4-BE49-F238E27FC236}">
                <a16:creationId xmlns:a16="http://schemas.microsoft.com/office/drawing/2014/main" id="{605DD5F9-4F0F-4451-9912-943D44FB9323}"/>
              </a:ext>
            </a:extLst>
          </p:cNvPr>
          <p:cNvSpPr/>
          <p:nvPr/>
        </p:nvSpPr>
        <p:spPr>
          <a:xfrm>
            <a:off x="6206121" y="5388222"/>
            <a:ext cx="341923" cy="1080000"/>
          </a:xfrm>
          <a:prstGeom prst="roundRect">
            <a:avLst>
              <a:gd name="adj" fmla="val 0"/>
            </a:avLst>
          </a:prstGeom>
          <a:solidFill>
            <a:srgbClr val="FB8715"/>
          </a:solidFill>
          <a:ln w="12700" cap="flat" cmpd="sng" algn="ctr">
            <a:solidFill>
              <a:srgbClr val="FB8715"/>
            </a:solidFill>
            <a:prstDash val="solid"/>
          </a:ln>
          <a:effectLst/>
        </p:spPr>
        <p:txBody>
          <a:bodyPr lIns="72000" rIns="72000"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0ACD683E-F0CB-4E57-BBA3-975F51A7360A}"/>
              </a:ext>
            </a:extLst>
          </p:cNvPr>
          <p:cNvSpPr/>
          <p:nvPr/>
        </p:nvSpPr>
        <p:spPr>
          <a:xfrm>
            <a:off x="6429169" y="5394599"/>
            <a:ext cx="239471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1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  <a:t>전문 인력 활용</a:t>
            </a:r>
            <a:br>
              <a:rPr kumimoji="1" lang="ko-KR" altLang="en-US" sz="1100" b="1" u="sng" kern="0" dirty="0">
                <a:solidFill>
                  <a:srgbClr val="000000"/>
                </a:solidFill>
                <a:latin typeface="맑은 고딕" panose="020B0503020000020004" pitchFamily="50" charset="-127"/>
              </a:rPr>
            </a:br>
            <a:endParaRPr kumimoji="1" lang="ko-KR" altLang="en-US" sz="1100" b="1" u="sng" kern="0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3" name="Rectangle 56">
            <a:extLst>
              <a:ext uri="{FF2B5EF4-FFF2-40B4-BE49-F238E27FC236}">
                <a16:creationId xmlns:a16="http://schemas.microsoft.com/office/drawing/2014/main" id="{4D5D12E1-1424-4DDB-8524-7AF4154C8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34" y="5527861"/>
            <a:ext cx="2509282" cy="94036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108000" tIns="36000" rIns="108000" bIns="36000" anchor="ctr"/>
          <a:lstStyle/>
          <a:p>
            <a:pPr lvl="0" latinLnBrk="0">
              <a:defRPr/>
            </a:pP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나눔고딕"/>
              </a:rPr>
              <a:t>4.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나눔고딕"/>
              </a:rPr>
              <a:t>환경적 </a:t>
            </a:r>
            <a:r>
              <a:rPr lang="en-US" altLang="ko-KR" sz="1400" b="1" kern="0" dirty="0">
                <a:solidFill>
                  <a:srgbClr val="000000"/>
                </a:solidFill>
                <a:latin typeface="+mj-ea"/>
                <a:ea typeface="나눔고딕"/>
              </a:rPr>
              <a:t>/ </a:t>
            </a:r>
            <a:r>
              <a:rPr lang="ko-KR" altLang="en-US" sz="1400" b="1" kern="0" dirty="0">
                <a:solidFill>
                  <a:srgbClr val="000000"/>
                </a:solidFill>
                <a:latin typeface="+mj-ea"/>
                <a:ea typeface="나눔고딕"/>
              </a:rPr>
              <a:t>물리적 제약</a:t>
            </a:r>
            <a:endParaRPr lang="ko-KR" altLang="en-US" sz="1400" b="1" kern="0" dirty="0">
              <a:latin typeface="+mj-ea"/>
            </a:endParaRPr>
          </a:p>
          <a:p>
            <a:pPr marL="171450" indent="-825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</a:rPr>
              <a:t>국제적으로 코로나바이러스 확산</a:t>
            </a:r>
          </a:p>
          <a:p>
            <a:pPr marL="171450" indent="-825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j-ea"/>
              </a:rPr>
              <a:t>과제 수행 기업과 컨설팅기관의</a:t>
            </a:r>
            <a:endParaRPr lang="en-US" altLang="ko-KR" sz="1100" dirty="0">
              <a:latin typeface="+mj-ea"/>
            </a:endParaRPr>
          </a:p>
          <a:p>
            <a:pPr marL="88900">
              <a:lnSpc>
                <a:spcPct val="120000"/>
              </a:lnSpc>
            </a:pPr>
            <a:r>
              <a:rPr lang="en-US" altLang="ko-KR" sz="1100" dirty="0">
                <a:latin typeface="+mj-ea"/>
              </a:rPr>
              <a:t>  </a:t>
            </a:r>
            <a:r>
              <a:rPr lang="ko-KR" altLang="en-US" sz="1100" dirty="0">
                <a:latin typeface="+mj-ea"/>
              </a:rPr>
              <a:t>물리적 거리</a:t>
            </a:r>
            <a:endParaRPr lang="en-US" altLang="ko-KR" sz="1100" dirty="0">
              <a:latin typeface="+mj-ea"/>
            </a:endParaRPr>
          </a:p>
        </p:txBody>
      </p: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8E537793-6255-42F4-AEC9-349EC8437769}"/>
              </a:ext>
            </a:extLst>
          </p:cNvPr>
          <p:cNvCxnSpPr>
            <a:cxnSpLocks/>
            <a:stCxn id="143" idx="3"/>
            <a:endCxn id="118" idx="2"/>
          </p:cNvCxnSpPr>
          <p:nvPr/>
        </p:nvCxnSpPr>
        <p:spPr>
          <a:xfrm flipV="1">
            <a:off x="2971516" y="5906019"/>
            <a:ext cx="465364" cy="92023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275F09BD-FA31-48D0-9B54-AE26C9B36904}"/>
              </a:ext>
            </a:extLst>
          </p:cNvPr>
          <p:cNvCxnSpPr>
            <a:cxnSpLocks/>
            <a:stCxn id="98" idx="3"/>
            <a:endCxn id="117" idx="2"/>
          </p:cNvCxnSpPr>
          <p:nvPr/>
        </p:nvCxnSpPr>
        <p:spPr>
          <a:xfrm flipV="1">
            <a:off x="2972138" y="2319424"/>
            <a:ext cx="459074" cy="22938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1C00AA4-52C7-41C4-9BBA-42914566C1E5}"/>
              </a:ext>
            </a:extLst>
          </p:cNvPr>
          <p:cNvCxnSpPr>
            <a:cxnSpLocks/>
            <a:stCxn id="100" idx="3"/>
            <a:endCxn id="117" idx="2"/>
          </p:cNvCxnSpPr>
          <p:nvPr/>
        </p:nvCxnSpPr>
        <p:spPr>
          <a:xfrm flipV="1">
            <a:off x="2971516" y="2319424"/>
            <a:ext cx="459696" cy="114705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4702E11-F539-48EA-A615-8E0686CF90B4}"/>
              </a:ext>
            </a:extLst>
          </p:cNvPr>
          <p:cNvCxnSpPr>
            <a:cxnSpLocks/>
            <a:stCxn id="99" idx="3"/>
            <a:endCxn id="117" idx="2"/>
          </p:cNvCxnSpPr>
          <p:nvPr/>
        </p:nvCxnSpPr>
        <p:spPr>
          <a:xfrm flipV="1">
            <a:off x="2971516" y="2319424"/>
            <a:ext cx="459696" cy="2369728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CD6868EE-5DB0-4CC2-8F47-29B54F82C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04" y="5691866"/>
            <a:ext cx="1862039" cy="7290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AA4DA4E-4054-4687-AAB0-7BC42D24F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428" y="3315422"/>
            <a:ext cx="1875338" cy="7109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A85B9E-BCBC-4015-ABDA-97C66D816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428" y="4513257"/>
            <a:ext cx="1788933" cy="673316"/>
          </a:xfrm>
          <a:prstGeom prst="rect">
            <a:avLst/>
          </a:prstGeom>
        </p:spPr>
      </p:pic>
      <p:sp>
        <p:nvSpPr>
          <p:cNvPr id="54" name="텍스트 개체 틀 2">
            <a:extLst>
              <a:ext uri="{FF2B5EF4-FFF2-40B4-BE49-F238E27FC236}">
                <a16:creationId xmlns:a16="http://schemas.microsoft.com/office/drawing/2014/main" id="{9BAAD4ED-21D3-449C-8B86-AEF638584300}"/>
              </a:ext>
            </a:extLst>
          </p:cNvPr>
          <p:cNvSpPr txBox="1">
            <a:spLocks/>
          </p:cNvSpPr>
          <p:nvPr/>
        </p:nvSpPr>
        <p:spPr>
          <a:xfrm>
            <a:off x="6876257" y="201671"/>
            <a:ext cx="2160240" cy="216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 dirty="0">
                <a:solidFill>
                  <a:sysClr val="window" lastClr="FFFFFF"/>
                </a:solidFill>
              </a:rPr>
              <a:t>2.</a:t>
            </a:r>
            <a:r>
              <a:rPr lang="ko-KR" altLang="en-US" dirty="0">
                <a:solidFill>
                  <a:sysClr val="window" lastClr="FFFFFF"/>
                </a:solidFill>
              </a:rPr>
              <a:t> 컨설팅 주요 내용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CB32E5-CA61-4AB1-8C41-A946EBEB9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163" y="2091331"/>
            <a:ext cx="2138752" cy="7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63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25562</TotalTime>
  <Words>2664</Words>
  <Application>Microsoft Office PowerPoint</Application>
  <PresentationFormat>화면 슬라이드 쇼(4:3)</PresentationFormat>
  <Paragraphs>844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1" baseType="lpstr">
      <vt:lpstr>Gotham</vt:lpstr>
      <vt:lpstr>HY중고딕</vt:lpstr>
      <vt:lpstr>나눔고딕</vt:lpstr>
      <vt:lpstr>맑은 고딕</vt:lpstr>
      <vt:lpstr>맑은 고딕 Semilight</vt:lpstr>
      <vt:lpstr>맑은고딕</vt:lpstr>
      <vt:lpstr>맑음고딕</vt:lpstr>
      <vt:lpstr>Arial</vt:lpstr>
      <vt:lpstr>Calibri</vt:lpstr>
      <vt:lpstr>Calibri Light</vt:lpstr>
      <vt:lpstr>Tahoma</vt:lpstr>
      <vt:lpstr>Wingdings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Jungho Park</cp:lastModifiedBy>
  <cp:revision>621</cp:revision>
  <cp:lastPrinted>2020-09-02T01:58:52Z</cp:lastPrinted>
  <dcterms:created xsi:type="dcterms:W3CDTF">2019-05-23T05:25:45Z</dcterms:created>
  <dcterms:modified xsi:type="dcterms:W3CDTF">2020-09-22T08:47:03Z</dcterms:modified>
</cp:coreProperties>
</file>